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1" r:id="rId2"/>
    <p:sldId id="281" r:id="rId3"/>
    <p:sldId id="273" r:id="rId4"/>
    <p:sldId id="342" r:id="rId5"/>
    <p:sldId id="343" r:id="rId6"/>
    <p:sldId id="276" r:id="rId7"/>
    <p:sldId id="371" r:id="rId8"/>
    <p:sldId id="372" r:id="rId9"/>
    <p:sldId id="373" r:id="rId10"/>
    <p:sldId id="370" r:id="rId11"/>
    <p:sldId id="279" r:id="rId12"/>
    <p:sldId id="277" r:id="rId13"/>
    <p:sldId id="280" r:id="rId14"/>
    <p:sldId id="344" r:id="rId15"/>
    <p:sldId id="272" r:id="rId16"/>
    <p:sldId id="284" r:id="rId17"/>
    <p:sldId id="260" r:id="rId18"/>
    <p:sldId id="291" r:id="rId19"/>
    <p:sldId id="292" r:id="rId20"/>
    <p:sldId id="293" r:id="rId21"/>
    <p:sldId id="263" r:id="rId22"/>
    <p:sldId id="264" r:id="rId23"/>
    <p:sldId id="265" r:id="rId24"/>
    <p:sldId id="288" r:id="rId25"/>
    <p:sldId id="294" r:id="rId26"/>
    <p:sldId id="295" r:id="rId27"/>
    <p:sldId id="289" r:id="rId28"/>
    <p:sldId id="290" r:id="rId29"/>
    <p:sldId id="296" r:id="rId30"/>
    <p:sldId id="297" r:id="rId31"/>
    <p:sldId id="298" r:id="rId32"/>
    <p:sldId id="300" r:id="rId33"/>
    <p:sldId id="301" r:id="rId34"/>
    <p:sldId id="375" r:id="rId35"/>
    <p:sldId id="302" r:id="rId36"/>
    <p:sldId id="303" r:id="rId37"/>
    <p:sldId id="304" r:id="rId38"/>
    <p:sldId id="305" r:id="rId39"/>
    <p:sldId id="374" r:id="rId40"/>
    <p:sldId id="306" r:id="rId41"/>
    <p:sldId id="377" r:id="rId42"/>
    <p:sldId id="376" r:id="rId43"/>
    <p:sldId id="307" r:id="rId44"/>
    <p:sldId id="308" r:id="rId45"/>
    <p:sldId id="309" r:id="rId46"/>
    <p:sldId id="310" r:id="rId47"/>
    <p:sldId id="311" r:id="rId48"/>
    <p:sldId id="312" r:id="rId49"/>
    <p:sldId id="363" r:id="rId50"/>
    <p:sldId id="364" r:id="rId51"/>
    <p:sldId id="365" r:id="rId52"/>
    <p:sldId id="368" r:id="rId53"/>
    <p:sldId id="369" r:id="rId54"/>
    <p:sldId id="349" r:id="rId55"/>
    <p:sldId id="350" r:id="rId56"/>
    <p:sldId id="351" r:id="rId57"/>
    <p:sldId id="352" r:id="rId58"/>
    <p:sldId id="353" r:id="rId59"/>
    <p:sldId id="354" r:id="rId60"/>
    <p:sldId id="355" r:id="rId61"/>
    <p:sldId id="356" r:id="rId62"/>
    <p:sldId id="357" r:id="rId63"/>
    <p:sldId id="358" r:id="rId64"/>
    <p:sldId id="359" r:id="rId65"/>
    <p:sldId id="360" r:id="rId66"/>
    <p:sldId id="366" r:id="rId67"/>
    <p:sldId id="331" r:id="rId68"/>
    <p:sldId id="332" r:id="rId69"/>
    <p:sldId id="333" r:id="rId70"/>
    <p:sldId id="334" r:id="rId71"/>
    <p:sldId id="335" r:id="rId72"/>
    <p:sldId id="336" r:id="rId73"/>
    <p:sldId id="337" r:id="rId74"/>
    <p:sldId id="338" r:id="rId75"/>
    <p:sldId id="339" r:id="rId76"/>
    <p:sldId id="340" r:id="rId77"/>
    <p:sldId id="361" r:id="rId78"/>
    <p:sldId id="362" r:id="rId79"/>
    <p:sldId id="367"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40" autoAdjust="0"/>
  </p:normalViewPr>
  <p:slideViewPr>
    <p:cSldViewPr>
      <p:cViewPr>
        <p:scale>
          <a:sx n="70" d="100"/>
          <a:sy n="70" d="100"/>
        </p:scale>
        <p:origin x="-1290" y="54"/>
      </p:cViewPr>
      <p:guideLst>
        <p:guide orient="horz" pos="2160"/>
        <p:guide pos="2880"/>
      </p:guideLst>
    </p:cSldViewPr>
  </p:slideViewPr>
  <p:outlineViewPr>
    <p:cViewPr>
      <p:scale>
        <a:sx n="33" d="100"/>
        <a:sy n="33" d="100"/>
      </p:scale>
      <p:origin x="48"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F10DCC9-71C7-4B56-89AF-4AA7EC299442}" type="datetimeFigureOut">
              <a:rPr lang="en-US" smtClean="0"/>
              <a:t>8/22/2017</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22B7731-56B8-4C5E-A16D-EEC33CBFFF7B}"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F10DCC9-71C7-4B56-89AF-4AA7EC299442}" type="datetimeFigureOut">
              <a:rPr lang="en-US" smtClean="0"/>
              <a:t>8/22/2017</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22B7731-56B8-4C5E-A16D-EEC33CBFFF7B}" type="slidenum">
              <a:rPr lang="en-US" smtClean="0"/>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F10DCC9-71C7-4B56-89AF-4AA7EC299442}" type="datetimeFigureOut">
              <a:rPr lang="en-US" smtClean="0"/>
              <a:t>8/22/2017</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22B7731-56B8-4C5E-A16D-EEC33CBFFF7B}"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F10DCC9-71C7-4B56-89AF-4AA7EC299442}" type="datetimeFigureOut">
              <a:rPr lang="en-US" smtClean="0"/>
              <a:t>8/22/2017</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22B7731-56B8-4C5E-A16D-EEC33CBFFF7B}" type="slidenum">
              <a:rPr lang="en-US" smtClean="0"/>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F10DCC9-71C7-4B56-89AF-4AA7EC299442}" type="datetimeFigureOut">
              <a:rPr lang="en-US" smtClean="0"/>
              <a:t>8/22/2017</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C22B7731-56B8-4C5E-A16D-EEC33CBFFF7B}"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F10DCC9-71C7-4B56-89AF-4AA7EC299442}" type="datetimeFigureOut">
              <a:rPr lang="en-US" smtClean="0"/>
              <a:t>8/22/2017</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C22B7731-56B8-4C5E-A16D-EEC33CBFFF7B}" type="slidenum">
              <a:rPr lang="en-US" smtClean="0"/>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F10DCC9-71C7-4B56-89AF-4AA7EC299442}" type="datetimeFigureOut">
              <a:rPr lang="en-US" smtClean="0"/>
              <a:t>8/22/2017</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C22B7731-56B8-4C5E-A16D-EEC33CBFFF7B}"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F10DCC9-71C7-4B56-89AF-4AA7EC299442}" type="datetimeFigureOut">
              <a:rPr lang="en-US" smtClean="0"/>
              <a:t>8/22/2017</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22B7731-56B8-4C5E-A16D-EEC33CBFFF7B}"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F10DCC9-71C7-4B56-89AF-4AA7EC299442}" type="datetimeFigureOut">
              <a:rPr lang="en-US" smtClean="0"/>
              <a:t>8/22/2017</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22B7731-56B8-4C5E-A16D-EEC33CBFFF7B}"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F10DCC9-71C7-4B56-89AF-4AA7EC299442}" type="datetimeFigureOut">
              <a:rPr lang="en-US" smtClean="0"/>
              <a:t>8/22/2017</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22B7731-56B8-4C5E-A16D-EEC33CBFFF7B}"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F10DCC9-71C7-4B56-89AF-4AA7EC299442}" type="datetimeFigureOut">
              <a:rPr lang="en-US" smtClean="0"/>
              <a:t>8/22/2017</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22B7731-56B8-4C5E-A16D-EEC33CBFFF7B}"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F10DCC9-71C7-4B56-89AF-4AA7EC299442}" type="datetimeFigureOut">
              <a:rPr lang="en-US" smtClean="0"/>
              <a:t>8/22/2017</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22B7731-56B8-4C5E-A16D-EEC33CBFFF7B}"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autismcenter.org/autism-defined"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autism-society.org/what-i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autismspeaks.org/what-autis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utismspeaks.org/what-autis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simonsfoundation.s3.amazonaws.com/share/071207-leo-kanner-autistic-affective-contact.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752601"/>
            <a:ext cx="9144000" cy="1829761"/>
          </a:xfrm>
        </p:spPr>
        <p:txBody>
          <a:bodyPr>
            <a:normAutofit/>
          </a:bodyPr>
          <a:lstStyle/>
          <a:p>
            <a:pPr algn="ctr"/>
            <a:r>
              <a:rPr lang="en-US" sz="4000" cap="all" dirty="0" smtClean="0">
                <a:solidFill>
                  <a:schemeClr val="accent2"/>
                </a:solidFill>
                <a:latin typeface="Arial" panose="020B0604020202020204" pitchFamily="34" charset="0"/>
                <a:cs typeface="Arial" panose="020B0604020202020204" pitchFamily="34" charset="0"/>
              </a:rPr>
              <a:t>Autistic/ASPIE</a:t>
            </a:r>
            <a:r>
              <a:rPr lang="en-US" sz="4000" cap="all" dirty="0">
                <a:solidFill>
                  <a:schemeClr val="accent2"/>
                </a:solidFill>
                <a:latin typeface="Arial" panose="020B0604020202020204" pitchFamily="34" charset="0"/>
                <a:cs typeface="Arial" panose="020B0604020202020204" pitchFamily="34" charset="0"/>
              </a:rPr>
              <a:t> </a:t>
            </a:r>
            <a:r>
              <a:rPr lang="en-US" sz="4000" cap="all" dirty="0" smtClean="0">
                <a:solidFill>
                  <a:schemeClr val="accent2"/>
                </a:solidFill>
                <a:latin typeface="Arial" panose="020B0604020202020204" pitchFamily="34" charset="0"/>
                <a:cs typeface="Arial" panose="020B0604020202020204" pitchFamily="34" charset="0"/>
              </a:rPr>
              <a:t>Social </a:t>
            </a:r>
            <a:r>
              <a:rPr lang="en-US" sz="4000" cap="all" dirty="0">
                <a:solidFill>
                  <a:schemeClr val="accent2"/>
                </a:solidFill>
                <a:latin typeface="Arial" panose="020B0604020202020204" pitchFamily="34" charset="0"/>
                <a:cs typeface="Arial" panose="020B0604020202020204" pitchFamily="34" charset="0"/>
              </a:rPr>
              <a:t>Skills</a:t>
            </a:r>
          </a:p>
        </p:txBody>
      </p:sp>
      <p:sp>
        <p:nvSpPr>
          <p:cNvPr id="3" name="Subtitle 2"/>
          <p:cNvSpPr>
            <a:spLocks noGrp="1"/>
          </p:cNvSpPr>
          <p:nvPr>
            <p:ph type="subTitle" idx="1"/>
          </p:nvPr>
        </p:nvSpPr>
        <p:spPr>
          <a:xfrm>
            <a:off x="0" y="3611607"/>
            <a:ext cx="9144000" cy="1199704"/>
          </a:xfrm>
        </p:spPr>
        <p:txBody>
          <a:bodyPr>
            <a:normAutofit/>
          </a:bodyPr>
          <a:lstStyle/>
          <a:p>
            <a:endParaRPr lang="en-US" sz="2400" dirty="0" smtClean="0">
              <a:solidFill>
                <a:schemeClr val="tx1"/>
              </a:solidFill>
              <a:latin typeface="Arial" pitchFamily="34" charset="0"/>
              <a:cs typeface="Arial" pitchFamily="34" charset="0"/>
            </a:endParaRPr>
          </a:p>
          <a:p>
            <a:r>
              <a:rPr lang="en-US" sz="2400" dirty="0" smtClean="0">
                <a:solidFill>
                  <a:schemeClr val="tx1"/>
                </a:solidFill>
                <a:latin typeface="Arial" pitchFamily="34" charset="0"/>
                <a:cs typeface="Arial" pitchFamily="34" charset="0"/>
              </a:rPr>
              <a:t>By: Jason Bunn-Parsons</a:t>
            </a:r>
            <a:endParaRPr lang="en-US" sz="24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4003909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33600"/>
            <a:ext cx="9144000" cy="1470025"/>
          </a:xfrm>
        </p:spPr>
        <p:txBody>
          <a:bodyPr>
            <a:normAutofit/>
          </a:bodyPr>
          <a:lstStyle/>
          <a:p>
            <a:pPr algn="ctr"/>
            <a:r>
              <a:rPr lang="en-US" sz="3200" cap="small" dirty="0">
                <a:solidFill>
                  <a:srgbClr val="AA2B1E"/>
                </a:solidFill>
                <a:latin typeface="Arial" pitchFamily="34" charset="0"/>
                <a:cs typeface="Arial" pitchFamily="34" charset="0"/>
              </a:rPr>
              <a:t>My #1 Point of </a:t>
            </a:r>
            <a:r>
              <a:rPr lang="en-US" sz="3200" cap="small" dirty="0" smtClean="0">
                <a:solidFill>
                  <a:srgbClr val="AA2B1E"/>
                </a:solidFill>
                <a:latin typeface="Arial" pitchFamily="34" charset="0"/>
                <a:cs typeface="Arial" pitchFamily="34" charset="0"/>
              </a:rPr>
              <a:t>Emphasis</a:t>
            </a:r>
            <a:br>
              <a:rPr lang="en-US" sz="3200" cap="small" dirty="0" smtClean="0">
                <a:solidFill>
                  <a:srgbClr val="AA2B1E"/>
                </a:solidFill>
                <a:latin typeface="Arial" pitchFamily="34" charset="0"/>
                <a:cs typeface="Arial" pitchFamily="34" charset="0"/>
              </a:rPr>
            </a:br>
            <a:r>
              <a:rPr lang="en-US" sz="3200" cap="small" dirty="0" smtClean="0">
                <a:solidFill>
                  <a:srgbClr val="AA2B1E"/>
                </a:solidFill>
                <a:latin typeface="Arial" pitchFamily="34" charset="0"/>
                <a:cs typeface="Arial" pitchFamily="34" charset="0"/>
              </a:rPr>
              <a:t>About Autistic/Aspies:</a:t>
            </a:r>
            <a:endParaRPr lang="en-US" sz="3200" cap="small" dirty="0">
              <a:solidFill>
                <a:schemeClr val="accent2"/>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2665177460"/>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Tx/>
              <a:buSzPct val="100000"/>
              <a:buNone/>
            </a:pPr>
            <a:r>
              <a:rPr lang="en-US" sz="3200" b="1" cap="small" dirty="0" smtClean="0">
                <a:solidFill>
                  <a:prstClr val="black"/>
                </a:solidFill>
                <a:latin typeface="Arial" pitchFamily="34" charset="0"/>
                <a:cs typeface="Arial" pitchFamily="34" charset="0"/>
              </a:rPr>
              <a:t>Autistics/Aspies are, 1</a:t>
            </a:r>
            <a:r>
              <a:rPr lang="en-US" sz="3200" b="1" cap="small" baseline="30000" dirty="0" smtClean="0">
                <a:solidFill>
                  <a:prstClr val="black"/>
                </a:solidFill>
                <a:latin typeface="Arial" pitchFamily="34" charset="0"/>
                <a:cs typeface="Arial" pitchFamily="34" charset="0"/>
              </a:rPr>
              <a:t>st</a:t>
            </a:r>
            <a:r>
              <a:rPr lang="en-US" sz="3200" b="1" cap="small" dirty="0" smtClean="0">
                <a:solidFill>
                  <a:prstClr val="black"/>
                </a:solidFill>
                <a:latin typeface="Arial" pitchFamily="34" charset="0"/>
                <a:cs typeface="Arial" pitchFamily="34" charset="0"/>
              </a:rPr>
              <a:t> and Foremost,</a:t>
            </a:r>
          </a:p>
          <a:p>
            <a:pPr marL="0" lvl="0" indent="0" algn="ctr">
              <a:spcBef>
                <a:spcPts val="0"/>
              </a:spcBef>
              <a:spcAft>
                <a:spcPts val="1200"/>
              </a:spcAft>
              <a:buClrTx/>
              <a:buSzPct val="100000"/>
              <a:buNone/>
            </a:pPr>
            <a:r>
              <a:rPr lang="en-US" sz="3200" b="1" cap="small" dirty="0" smtClean="0">
                <a:solidFill>
                  <a:prstClr val="black"/>
                </a:solidFill>
                <a:latin typeface="Arial" pitchFamily="34" charset="0"/>
                <a:cs typeface="Arial" pitchFamily="34" charset="0"/>
              </a:rPr>
              <a:t> </a:t>
            </a:r>
            <a:r>
              <a:rPr lang="en-US" sz="3200" b="1" u="sng" cap="small" dirty="0" smtClean="0">
                <a:solidFill>
                  <a:prstClr val="black"/>
                </a:solidFill>
                <a:latin typeface="Arial" pitchFamily="34" charset="0"/>
                <a:cs typeface="Arial" pitchFamily="34" charset="0"/>
              </a:rPr>
              <a:t>Human Beings</a:t>
            </a:r>
          </a:p>
          <a:p>
            <a:pPr marL="514350" lvl="0" indent="-514350">
              <a:spcBef>
                <a:spcPts val="0"/>
              </a:spcBef>
              <a:spcAft>
                <a:spcPts val="1200"/>
              </a:spcAft>
              <a:buClrTx/>
              <a:buSzPct val="100000"/>
              <a:buFont typeface="+mj-lt"/>
              <a:buAutoNum type="arabicPeriod"/>
            </a:pPr>
            <a:r>
              <a:rPr lang="en-US" sz="3200" b="1" dirty="0">
                <a:solidFill>
                  <a:prstClr val="black"/>
                </a:solidFill>
                <a:latin typeface="Arial" pitchFamily="34" charset="0"/>
                <a:cs typeface="Arial" pitchFamily="34" charset="0"/>
              </a:rPr>
              <a:t>Autistics/Aspies have, as all human beings do, the same </a:t>
            </a:r>
            <a:r>
              <a:rPr lang="en-US" sz="3200" b="1" dirty="0" smtClean="0">
                <a:solidFill>
                  <a:prstClr val="black"/>
                </a:solidFill>
                <a:latin typeface="Arial" pitchFamily="34" charset="0"/>
                <a:cs typeface="Arial" pitchFamily="34" charset="0"/>
              </a:rPr>
              <a:t>inherent needs, wants &amp; desires, we just have some unique challenges in getting them met.</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smtClean="0">
                <a:solidFill>
                  <a:schemeClr val="accent2"/>
                </a:solidFill>
                <a:latin typeface="Arial" pitchFamily="34" charset="0"/>
                <a:cs typeface="Arial" pitchFamily="34" charset="0"/>
              </a:rPr>
              <a:t>My #1 Point of Emphasis About Us: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2882875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Tx/>
              <a:buSzPct val="100000"/>
              <a:buNone/>
            </a:pPr>
            <a:r>
              <a:rPr lang="en-US" sz="3200" b="1" cap="small" dirty="0" smtClean="0">
                <a:solidFill>
                  <a:prstClr val="black"/>
                </a:solidFill>
                <a:latin typeface="Arial" pitchFamily="34" charset="0"/>
                <a:cs typeface="Arial" pitchFamily="34" charset="0"/>
              </a:rPr>
              <a:t>Autistics/Aspies are, 1</a:t>
            </a:r>
            <a:r>
              <a:rPr lang="en-US" sz="3200" b="1" cap="small" baseline="30000" dirty="0" smtClean="0">
                <a:solidFill>
                  <a:prstClr val="black"/>
                </a:solidFill>
                <a:latin typeface="Arial" pitchFamily="34" charset="0"/>
                <a:cs typeface="Arial" pitchFamily="34" charset="0"/>
              </a:rPr>
              <a:t>st</a:t>
            </a:r>
            <a:r>
              <a:rPr lang="en-US" sz="3200" b="1" cap="small" dirty="0" smtClean="0">
                <a:solidFill>
                  <a:prstClr val="black"/>
                </a:solidFill>
                <a:latin typeface="Arial" pitchFamily="34" charset="0"/>
                <a:cs typeface="Arial" pitchFamily="34" charset="0"/>
              </a:rPr>
              <a:t> and Foremost,</a:t>
            </a:r>
          </a:p>
          <a:p>
            <a:pPr marL="0" lvl="0" indent="0" algn="ctr">
              <a:spcBef>
                <a:spcPts val="0"/>
              </a:spcBef>
              <a:spcAft>
                <a:spcPts val="1200"/>
              </a:spcAft>
              <a:buClrTx/>
              <a:buSzPct val="100000"/>
              <a:buNone/>
            </a:pPr>
            <a:r>
              <a:rPr lang="en-US" sz="3200" b="1" cap="small" dirty="0" smtClean="0">
                <a:solidFill>
                  <a:prstClr val="black"/>
                </a:solidFill>
                <a:latin typeface="Arial" pitchFamily="34" charset="0"/>
                <a:cs typeface="Arial" pitchFamily="34" charset="0"/>
              </a:rPr>
              <a:t> </a:t>
            </a:r>
            <a:r>
              <a:rPr lang="en-US" sz="3200" b="1" u="sng" cap="small" dirty="0" smtClean="0">
                <a:solidFill>
                  <a:prstClr val="black"/>
                </a:solidFill>
                <a:latin typeface="Arial" pitchFamily="34" charset="0"/>
                <a:cs typeface="Arial" pitchFamily="34" charset="0"/>
              </a:rPr>
              <a:t>Human Beings</a:t>
            </a:r>
          </a:p>
          <a:p>
            <a:pPr marL="514350" lvl="0" indent="-514350">
              <a:spcBef>
                <a:spcPts val="0"/>
              </a:spcBef>
              <a:spcAft>
                <a:spcPts val="1200"/>
              </a:spcAft>
              <a:buClrTx/>
              <a:buSzPct val="100000"/>
              <a:buFont typeface="+mj-lt"/>
              <a:buAutoNum type="arabicPeriod" startAt="2"/>
            </a:pPr>
            <a:r>
              <a:rPr lang="en-US" sz="3200" b="1" dirty="0" smtClean="0">
                <a:solidFill>
                  <a:prstClr val="black"/>
                </a:solidFill>
                <a:latin typeface="Arial" pitchFamily="34" charset="0"/>
                <a:cs typeface="Arial" pitchFamily="34" charset="0"/>
              </a:rPr>
              <a:t>Just because the way society treats us makes us feel a certain way about ourselves, that does not make it true.</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My #1 Point of Emphasis About Us: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9482051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Tx/>
              <a:buSzPct val="100000"/>
              <a:buNone/>
            </a:pPr>
            <a:r>
              <a:rPr lang="en-US" sz="7200" b="1" i="1" cap="small" dirty="0" smtClean="0">
                <a:solidFill>
                  <a:prstClr val="black"/>
                </a:solidFill>
                <a:latin typeface="Arial" pitchFamily="34" charset="0"/>
                <a:cs typeface="Arial" pitchFamily="34" charset="0"/>
              </a:rPr>
              <a:t>In Other Words,</a:t>
            </a:r>
          </a:p>
          <a:p>
            <a:pPr marL="0" lvl="0" indent="0" algn="ctr">
              <a:lnSpc>
                <a:spcPct val="90000"/>
              </a:lnSpc>
              <a:spcBef>
                <a:spcPts val="0"/>
              </a:spcBef>
              <a:buClrTx/>
              <a:buSzPct val="100000"/>
              <a:buNone/>
            </a:pPr>
            <a:endParaRPr lang="en-US" sz="2400" b="1" i="1" cap="small" dirty="0" smtClean="0">
              <a:solidFill>
                <a:prstClr val="black"/>
              </a:solidFill>
              <a:latin typeface="Arial" pitchFamily="34" charset="0"/>
              <a:cs typeface="Arial" pitchFamily="34" charset="0"/>
            </a:endParaRPr>
          </a:p>
          <a:p>
            <a:pPr marL="0" lvl="0" indent="0" algn="ctr">
              <a:lnSpc>
                <a:spcPct val="90000"/>
              </a:lnSpc>
              <a:spcBef>
                <a:spcPts val="0"/>
              </a:spcBef>
              <a:buClrTx/>
              <a:buSzPct val="100000"/>
              <a:buNone/>
            </a:pPr>
            <a:r>
              <a:rPr lang="en-US" sz="7200" b="1" i="1" cap="small" dirty="0" smtClean="0">
                <a:solidFill>
                  <a:prstClr val="black"/>
                </a:solidFill>
                <a:latin typeface="Arial" pitchFamily="34" charset="0"/>
                <a:cs typeface="Arial" pitchFamily="34" charset="0"/>
              </a:rPr>
              <a:t>We Are Not </a:t>
            </a:r>
          </a:p>
          <a:p>
            <a:pPr marL="0" lvl="0" indent="0" algn="ctr">
              <a:lnSpc>
                <a:spcPct val="90000"/>
              </a:lnSpc>
              <a:spcBef>
                <a:spcPts val="0"/>
              </a:spcBef>
              <a:buClrTx/>
              <a:buSzPct val="100000"/>
              <a:buNone/>
            </a:pPr>
            <a:endParaRPr lang="en-US" sz="2400" b="1" i="1" cap="small" dirty="0" smtClean="0">
              <a:solidFill>
                <a:prstClr val="black"/>
              </a:solidFill>
              <a:latin typeface="Arial" pitchFamily="34" charset="0"/>
              <a:cs typeface="Arial" pitchFamily="34" charset="0"/>
            </a:endParaRPr>
          </a:p>
          <a:p>
            <a:pPr marL="0" lvl="0" indent="0" algn="ctr">
              <a:lnSpc>
                <a:spcPct val="90000"/>
              </a:lnSpc>
              <a:spcBef>
                <a:spcPts val="0"/>
              </a:spcBef>
              <a:buClrTx/>
              <a:buSzPct val="100000"/>
              <a:buNone/>
            </a:pPr>
            <a:r>
              <a:rPr lang="en-US" sz="7200" b="1" i="1" cap="small" dirty="0" smtClean="0">
                <a:solidFill>
                  <a:prstClr val="black"/>
                </a:solidFill>
                <a:latin typeface="Arial" pitchFamily="34" charset="0"/>
                <a:cs typeface="Arial" pitchFamily="34" charset="0"/>
              </a:rPr>
              <a:t>Born on the Wrong Planet!!!</a:t>
            </a:r>
            <a:endParaRPr lang="en-US" sz="7200" b="1" i="1"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My #1 Point of Emphasis About Us: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1733091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p:cTn id="21"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Tx/>
              <a:buSzPct val="100000"/>
              <a:buNone/>
            </a:pPr>
            <a:r>
              <a:rPr lang="en-US" sz="3200" b="1" cap="small" dirty="0" smtClean="0">
                <a:solidFill>
                  <a:prstClr val="black"/>
                </a:solidFill>
                <a:latin typeface="Arial" pitchFamily="34" charset="0"/>
                <a:cs typeface="Arial" pitchFamily="34" charset="0"/>
              </a:rPr>
              <a:t>Autistics/Aspies are, 1</a:t>
            </a:r>
            <a:r>
              <a:rPr lang="en-US" sz="3200" b="1" cap="small" baseline="30000" dirty="0" smtClean="0">
                <a:solidFill>
                  <a:prstClr val="black"/>
                </a:solidFill>
                <a:latin typeface="Arial" pitchFamily="34" charset="0"/>
                <a:cs typeface="Arial" pitchFamily="34" charset="0"/>
              </a:rPr>
              <a:t>st</a:t>
            </a:r>
            <a:r>
              <a:rPr lang="en-US" sz="3200" b="1" cap="small" dirty="0" smtClean="0">
                <a:solidFill>
                  <a:prstClr val="black"/>
                </a:solidFill>
                <a:latin typeface="Arial" pitchFamily="34" charset="0"/>
                <a:cs typeface="Arial" pitchFamily="34" charset="0"/>
              </a:rPr>
              <a:t> and Foremost,</a:t>
            </a:r>
          </a:p>
          <a:p>
            <a:pPr marL="0" lvl="0" indent="0" algn="ctr">
              <a:spcBef>
                <a:spcPts val="0"/>
              </a:spcBef>
              <a:spcAft>
                <a:spcPts val="1200"/>
              </a:spcAft>
              <a:buClrTx/>
              <a:buSzPct val="100000"/>
              <a:buNone/>
            </a:pPr>
            <a:r>
              <a:rPr lang="en-US" sz="3200" b="1" cap="small" dirty="0" smtClean="0">
                <a:solidFill>
                  <a:prstClr val="black"/>
                </a:solidFill>
                <a:latin typeface="Arial" pitchFamily="34" charset="0"/>
                <a:cs typeface="Arial" pitchFamily="34" charset="0"/>
              </a:rPr>
              <a:t> </a:t>
            </a:r>
            <a:r>
              <a:rPr lang="en-US" sz="3200" b="1" u="sng" cap="small" dirty="0" smtClean="0">
                <a:solidFill>
                  <a:prstClr val="black"/>
                </a:solidFill>
                <a:latin typeface="Arial" pitchFamily="34" charset="0"/>
                <a:cs typeface="Arial" pitchFamily="34" charset="0"/>
              </a:rPr>
              <a:t>Human Beings</a:t>
            </a:r>
          </a:p>
          <a:p>
            <a:pPr marL="463550" lvl="0" indent="-463550">
              <a:spcBef>
                <a:spcPts val="0"/>
              </a:spcBef>
              <a:spcAft>
                <a:spcPts val="1200"/>
              </a:spcAft>
              <a:buClrTx/>
              <a:buSzPct val="100000"/>
              <a:buFont typeface="+mj-lt"/>
              <a:buAutoNum type="arabicPeriod" startAt="3"/>
            </a:pPr>
            <a:r>
              <a:rPr lang="en-US" sz="3200" b="1" dirty="0" smtClean="0">
                <a:solidFill>
                  <a:prstClr val="black"/>
                </a:solidFill>
                <a:latin typeface="Arial" pitchFamily="34" charset="0"/>
                <a:cs typeface="Arial" pitchFamily="34" charset="0"/>
              </a:rPr>
              <a:t>This is completely contrary to the status quo view of Autism/Asperger’s.</a:t>
            </a:r>
          </a:p>
          <a:p>
            <a:pPr marL="909638" lvl="1" indent="-446088">
              <a:spcBef>
                <a:spcPts val="0"/>
              </a:spcBef>
              <a:spcAft>
                <a:spcPts val="1200"/>
              </a:spcAft>
              <a:buClrTx/>
              <a:buSzPct val="100000"/>
              <a:buFont typeface="+mj-lt"/>
              <a:buAutoNum type="alphaLcPeriod"/>
            </a:pPr>
            <a:r>
              <a:rPr lang="en-US" sz="3200" b="1" dirty="0" smtClean="0">
                <a:solidFill>
                  <a:prstClr val="black"/>
                </a:solidFill>
                <a:latin typeface="Arial" pitchFamily="34" charset="0"/>
                <a:cs typeface="Arial" pitchFamily="34" charset="0"/>
              </a:rPr>
              <a:t>The webpages that the Autism major organizations explain that Autism:</a:t>
            </a:r>
          </a:p>
          <a:p>
            <a:pPr marL="914400" lvl="1" indent="0">
              <a:spcBef>
                <a:spcPts val="0"/>
              </a:spcBef>
              <a:spcAft>
                <a:spcPts val="1200"/>
              </a:spcAft>
              <a:buClrTx/>
              <a:buSzPct val="100000"/>
              <a:buNone/>
            </a:pPr>
            <a:r>
              <a:rPr lang="en-US" sz="3200" b="1" dirty="0" err="1" smtClean="0">
                <a:solidFill>
                  <a:prstClr val="black"/>
                </a:solidFill>
                <a:latin typeface="Arial" pitchFamily="34" charset="0"/>
                <a:cs typeface="Arial" pitchFamily="34" charset="0"/>
              </a:rPr>
              <a:t>SARRC</a:t>
            </a:r>
            <a:r>
              <a:rPr lang="en-US" sz="3200" b="1" dirty="0" smtClean="0">
                <a:solidFill>
                  <a:prstClr val="black"/>
                </a:solidFill>
                <a:latin typeface="Arial" pitchFamily="34" charset="0"/>
                <a:cs typeface="Arial" pitchFamily="34" charset="0"/>
              </a:rPr>
              <a:t> (Southwest Autism Research and Resource Center): </a:t>
            </a:r>
            <a:r>
              <a:rPr lang="en-US" sz="2400" dirty="0">
                <a:solidFill>
                  <a:prstClr val="black"/>
                </a:solidFill>
                <a:latin typeface="Arial" pitchFamily="34" charset="0"/>
                <a:cs typeface="Arial" pitchFamily="34" charset="0"/>
                <a:hlinkClick r:id="rId2"/>
              </a:rPr>
              <a:t>https://</a:t>
            </a:r>
            <a:r>
              <a:rPr lang="en-US" sz="2400" dirty="0" smtClean="0">
                <a:solidFill>
                  <a:prstClr val="black"/>
                </a:solidFill>
                <a:latin typeface="Arial" pitchFamily="34" charset="0"/>
                <a:cs typeface="Arial" pitchFamily="34" charset="0"/>
                <a:hlinkClick r:id="rId2"/>
              </a:rPr>
              <a:t>www.autismcenter.org/autism-defined</a:t>
            </a:r>
            <a:r>
              <a:rPr lang="en-US" sz="2400" dirty="0" smtClean="0">
                <a:solidFill>
                  <a:prstClr val="black"/>
                </a:solidFill>
                <a:latin typeface="Arial" pitchFamily="34" charset="0"/>
                <a:cs typeface="Arial" pitchFamily="34" charset="0"/>
              </a:rPr>
              <a:t> </a:t>
            </a:r>
            <a:endParaRPr lang="en-US" sz="2400" dirty="0">
              <a:solidFill>
                <a:prstClr val="black"/>
              </a:solidFill>
              <a:latin typeface="Arial" pitchFamily="34" charset="0"/>
              <a:cs typeface="Arial" pitchFamily="34" charset="0"/>
            </a:endParaRPr>
          </a:p>
          <a:p>
            <a:pPr marL="463550" lvl="1" indent="0">
              <a:spcBef>
                <a:spcPts val="0"/>
              </a:spcBef>
              <a:spcAft>
                <a:spcPts val="1200"/>
              </a:spcAft>
              <a:buClrTx/>
              <a:buSzPct val="100000"/>
              <a:buNone/>
            </a:pPr>
            <a:endParaRPr lang="en-US" sz="3200" b="1"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My #1 Point of Emphasis About Us: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78351006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Tx/>
              <a:buSzPct val="100000"/>
              <a:buNone/>
            </a:pPr>
            <a:r>
              <a:rPr lang="en-US" sz="3200" b="1" cap="small" dirty="0" smtClean="0">
                <a:solidFill>
                  <a:prstClr val="black"/>
                </a:solidFill>
                <a:latin typeface="Arial" pitchFamily="34" charset="0"/>
                <a:cs typeface="Arial" pitchFamily="34" charset="0"/>
              </a:rPr>
              <a:t>Autistics/Aspies are, 1</a:t>
            </a:r>
            <a:r>
              <a:rPr lang="en-US" sz="3200" b="1" cap="small" baseline="30000" dirty="0" smtClean="0">
                <a:solidFill>
                  <a:prstClr val="black"/>
                </a:solidFill>
                <a:latin typeface="Arial" pitchFamily="34" charset="0"/>
                <a:cs typeface="Arial" pitchFamily="34" charset="0"/>
              </a:rPr>
              <a:t>st</a:t>
            </a:r>
            <a:r>
              <a:rPr lang="en-US" sz="3200" b="1" cap="small" dirty="0" smtClean="0">
                <a:solidFill>
                  <a:prstClr val="black"/>
                </a:solidFill>
                <a:latin typeface="Arial" pitchFamily="34" charset="0"/>
                <a:cs typeface="Arial" pitchFamily="34" charset="0"/>
              </a:rPr>
              <a:t> and Foremost,</a:t>
            </a:r>
          </a:p>
          <a:p>
            <a:pPr marL="0" lvl="0" indent="0" algn="ctr">
              <a:spcBef>
                <a:spcPts val="0"/>
              </a:spcBef>
              <a:spcAft>
                <a:spcPts val="1200"/>
              </a:spcAft>
              <a:buClrTx/>
              <a:buSzPct val="100000"/>
              <a:buNone/>
            </a:pPr>
            <a:r>
              <a:rPr lang="en-US" sz="3200" b="1" cap="small" dirty="0" smtClean="0">
                <a:solidFill>
                  <a:prstClr val="black"/>
                </a:solidFill>
                <a:latin typeface="Arial" pitchFamily="34" charset="0"/>
                <a:cs typeface="Arial" pitchFamily="34" charset="0"/>
              </a:rPr>
              <a:t> </a:t>
            </a:r>
            <a:r>
              <a:rPr lang="en-US" sz="3200" b="1" u="sng" cap="small" dirty="0" smtClean="0">
                <a:solidFill>
                  <a:prstClr val="black"/>
                </a:solidFill>
                <a:latin typeface="Arial" pitchFamily="34" charset="0"/>
                <a:cs typeface="Arial" pitchFamily="34" charset="0"/>
              </a:rPr>
              <a:t>Human Beings</a:t>
            </a:r>
          </a:p>
          <a:p>
            <a:pPr marL="463550" lvl="0" indent="-463550">
              <a:spcBef>
                <a:spcPts val="0"/>
              </a:spcBef>
              <a:spcAft>
                <a:spcPts val="1200"/>
              </a:spcAft>
              <a:buClrTx/>
              <a:buSzPct val="100000"/>
              <a:buFont typeface="+mj-lt"/>
              <a:buAutoNum type="arabicPeriod" startAt="3"/>
            </a:pPr>
            <a:r>
              <a:rPr lang="en-US" sz="3200" b="1" dirty="0" smtClean="0">
                <a:solidFill>
                  <a:prstClr val="black"/>
                </a:solidFill>
                <a:latin typeface="Arial" pitchFamily="34" charset="0"/>
                <a:cs typeface="Arial" pitchFamily="34" charset="0"/>
              </a:rPr>
              <a:t>This is completely contrary to the status quo view of Autism/Asperger’s.</a:t>
            </a:r>
          </a:p>
          <a:p>
            <a:pPr marL="909638" lvl="1" indent="-446088">
              <a:spcBef>
                <a:spcPts val="0"/>
              </a:spcBef>
              <a:spcAft>
                <a:spcPts val="1200"/>
              </a:spcAft>
              <a:buClrTx/>
              <a:buSzPct val="100000"/>
              <a:buFont typeface="+mj-lt"/>
              <a:buAutoNum type="alphaLcPeriod"/>
            </a:pPr>
            <a:r>
              <a:rPr lang="en-US" sz="3200" b="1" dirty="0">
                <a:solidFill>
                  <a:prstClr val="black"/>
                </a:solidFill>
                <a:latin typeface="Arial" pitchFamily="34" charset="0"/>
                <a:cs typeface="Arial" pitchFamily="34" charset="0"/>
              </a:rPr>
              <a:t>The webpages that the Autism major organizations explain that </a:t>
            </a:r>
            <a:r>
              <a:rPr lang="en-US" sz="3200" b="1" dirty="0" smtClean="0">
                <a:solidFill>
                  <a:prstClr val="black"/>
                </a:solidFill>
                <a:latin typeface="Arial" pitchFamily="34" charset="0"/>
                <a:cs typeface="Arial" pitchFamily="34" charset="0"/>
              </a:rPr>
              <a:t>Autism:</a:t>
            </a:r>
          </a:p>
          <a:p>
            <a:pPr marL="914400" lvl="1" indent="0">
              <a:spcBef>
                <a:spcPts val="0"/>
              </a:spcBef>
              <a:spcAft>
                <a:spcPts val="1200"/>
              </a:spcAft>
              <a:buClrTx/>
              <a:buSzPct val="100000"/>
              <a:buNone/>
            </a:pPr>
            <a:r>
              <a:rPr lang="en-US" sz="3200" b="1" dirty="0" smtClean="0">
                <a:solidFill>
                  <a:prstClr val="black"/>
                </a:solidFill>
                <a:latin typeface="Arial" pitchFamily="34" charset="0"/>
                <a:cs typeface="Arial" pitchFamily="34" charset="0"/>
              </a:rPr>
              <a:t>ASA (Autism Society of America): </a:t>
            </a:r>
            <a:r>
              <a:rPr lang="en-US" sz="2400" dirty="0">
                <a:solidFill>
                  <a:prstClr val="black"/>
                </a:solidFill>
                <a:latin typeface="Arial" pitchFamily="34" charset="0"/>
                <a:cs typeface="Arial" pitchFamily="34" charset="0"/>
                <a:hlinkClick r:id="rId2"/>
              </a:rPr>
              <a:t>http://www.autism-society.org/what-is</a:t>
            </a:r>
            <a:r>
              <a:rPr lang="en-US" sz="2400" dirty="0" smtClean="0">
                <a:solidFill>
                  <a:prstClr val="black"/>
                </a:solidFill>
                <a:latin typeface="Arial" pitchFamily="34" charset="0"/>
                <a:cs typeface="Arial" pitchFamily="34" charset="0"/>
                <a:hlinkClick r:id="rId2"/>
              </a:rPr>
              <a:t>/</a:t>
            </a:r>
            <a:r>
              <a:rPr lang="en-US" sz="2400" dirty="0" smtClean="0">
                <a:solidFill>
                  <a:prstClr val="black"/>
                </a:solidFill>
                <a:latin typeface="Arial" pitchFamily="34" charset="0"/>
                <a:cs typeface="Arial" pitchFamily="34" charset="0"/>
              </a:rPr>
              <a:t> </a:t>
            </a:r>
            <a:endParaRPr lang="en-US" sz="2400" dirty="0">
              <a:solidFill>
                <a:prstClr val="black"/>
              </a:solidFill>
              <a:latin typeface="Arial" pitchFamily="34" charset="0"/>
              <a:cs typeface="Arial" pitchFamily="34" charset="0"/>
            </a:endParaRPr>
          </a:p>
          <a:p>
            <a:pPr marL="463550" lvl="1" indent="0">
              <a:spcBef>
                <a:spcPts val="0"/>
              </a:spcBef>
              <a:spcAft>
                <a:spcPts val="1200"/>
              </a:spcAft>
              <a:buClrTx/>
              <a:buSzPct val="100000"/>
              <a:buNone/>
            </a:pPr>
            <a:endParaRPr lang="en-US" sz="3200" b="1"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My #1 Point of Emphasis About Us: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0687518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Tx/>
              <a:buSzPct val="100000"/>
              <a:buNone/>
            </a:pPr>
            <a:r>
              <a:rPr lang="en-US" sz="3200" b="1" cap="small" dirty="0" smtClean="0">
                <a:solidFill>
                  <a:prstClr val="black"/>
                </a:solidFill>
                <a:latin typeface="Arial" pitchFamily="34" charset="0"/>
                <a:cs typeface="Arial" pitchFamily="34" charset="0"/>
              </a:rPr>
              <a:t>Autistics/Aspies are, 1</a:t>
            </a:r>
            <a:r>
              <a:rPr lang="en-US" sz="3200" b="1" cap="small" baseline="30000" dirty="0" smtClean="0">
                <a:solidFill>
                  <a:prstClr val="black"/>
                </a:solidFill>
                <a:latin typeface="Arial" pitchFamily="34" charset="0"/>
                <a:cs typeface="Arial" pitchFamily="34" charset="0"/>
              </a:rPr>
              <a:t>st</a:t>
            </a:r>
            <a:r>
              <a:rPr lang="en-US" sz="3200" b="1" cap="small" dirty="0" smtClean="0">
                <a:solidFill>
                  <a:prstClr val="black"/>
                </a:solidFill>
                <a:latin typeface="Arial" pitchFamily="34" charset="0"/>
                <a:cs typeface="Arial" pitchFamily="34" charset="0"/>
              </a:rPr>
              <a:t> and Foremost,</a:t>
            </a:r>
          </a:p>
          <a:p>
            <a:pPr marL="0" lvl="0" indent="0" algn="ctr">
              <a:spcBef>
                <a:spcPts val="0"/>
              </a:spcBef>
              <a:spcAft>
                <a:spcPts val="1200"/>
              </a:spcAft>
              <a:buClrTx/>
              <a:buSzPct val="100000"/>
              <a:buNone/>
            </a:pPr>
            <a:r>
              <a:rPr lang="en-US" sz="3200" b="1" cap="small" dirty="0" smtClean="0">
                <a:solidFill>
                  <a:prstClr val="black"/>
                </a:solidFill>
                <a:latin typeface="Arial" pitchFamily="34" charset="0"/>
                <a:cs typeface="Arial" pitchFamily="34" charset="0"/>
              </a:rPr>
              <a:t> </a:t>
            </a:r>
            <a:r>
              <a:rPr lang="en-US" sz="3200" b="1" u="sng" cap="small" dirty="0" smtClean="0">
                <a:solidFill>
                  <a:prstClr val="black"/>
                </a:solidFill>
                <a:latin typeface="Arial" pitchFamily="34" charset="0"/>
                <a:cs typeface="Arial" pitchFamily="34" charset="0"/>
              </a:rPr>
              <a:t>Human Beings</a:t>
            </a:r>
          </a:p>
          <a:p>
            <a:pPr marL="463550" lvl="0" indent="-463550">
              <a:spcBef>
                <a:spcPts val="0"/>
              </a:spcBef>
              <a:spcAft>
                <a:spcPts val="1200"/>
              </a:spcAft>
              <a:buClrTx/>
              <a:buSzPct val="100000"/>
              <a:buFont typeface="+mj-lt"/>
              <a:buAutoNum type="arabicPeriod" startAt="3"/>
            </a:pPr>
            <a:r>
              <a:rPr lang="en-US" sz="3200" b="1" dirty="0" smtClean="0">
                <a:solidFill>
                  <a:prstClr val="black"/>
                </a:solidFill>
                <a:latin typeface="Arial" pitchFamily="34" charset="0"/>
                <a:cs typeface="Arial" pitchFamily="34" charset="0"/>
              </a:rPr>
              <a:t>This is completely contrary to the status quo view of Autism/Asperger’s.</a:t>
            </a:r>
          </a:p>
          <a:p>
            <a:pPr marL="909638" lvl="1" indent="-446088">
              <a:spcBef>
                <a:spcPts val="0"/>
              </a:spcBef>
              <a:spcAft>
                <a:spcPts val="1200"/>
              </a:spcAft>
              <a:buClrTx/>
              <a:buSzPct val="100000"/>
              <a:buFont typeface="+mj-lt"/>
              <a:buAutoNum type="alphaLcPeriod"/>
            </a:pPr>
            <a:r>
              <a:rPr lang="en-US" sz="3200" b="1" dirty="0">
                <a:solidFill>
                  <a:prstClr val="black"/>
                </a:solidFill>
                <a:latin typeface="Arial" pitchFamily="34" charset="0"/>
                <a:cs typeface="Arial" pitchFamily="34" charset="0"/>
              </a:rPr>
              <a:t>The webpages that the Autism major organizations explain that </a:t>
            </a:r>
            <a:r>
              <a:rPr lang="en-US" sz="3200" b="1" dirty="0" smtClean="0">
                <a:solidFill>
                  <a:prstClr val="black"/>
                </a:solidFill>
                <a:latin typeface="Arial" pitchFamily="34" charset="0"/>
                <a:cs typeface="Arial" pitchFamily="34" charset="0"/>
              </a:rPr>
              <a:t>Autism:</a:t>
            </a:r>
          </a:p>
          <a:p>
            <a:pPr marL="914400" lvl="1" indent="0">
              <a:spcBef>
                <a:spcPts val="0"/>
              </a:spcBef>
              <a:spcAft>
                <a:spcPts val="1200"/>
              </a:spcAft>
              <a:buClrTx/>
              <a:buSzPct val="100000"/>
              <a:buNone/>
            </a:pPr>
            <a:r>
              <a:rPr lang="en-US" sz="3200" b="1" dirty="0">
                <a:solidFill>
                  <a:prstClr val="black"/>
                </a:solidFill>
                <a:latin typeface="Arial" pitchFamily="34" charset="0"/>
                <a:cs typeface="Arial" pitchFamily="34" charset="0"/>
              </a:rPr>
              <a:t>Autism </a:t>
            </a:r>
            <a:r>
              <a:rPr lang="en-US" sz="3200" b="1" dirty="0" smtClean="0">
                <a:solidFill>
                  <a:prstClr val="black"/>
                </a:solidFill>
                <a:latin typeface="Arial" pitchFamily="34" charset="0"/>
                <a:cs typeface="Arial" pitchFamily="34" charset="0"/>
              </a:rPr>
              <a:t>Speaks: </a:t>
            </a:r>
            <a:r>
              <a:rPr lang="en-US" sz="2400" dirty="0">
                <a:solidFill>
                  <a:prstClr val="black"/>
                </a:solidFill>
                <a:latin typeface="Arial" pitchFamily="34" charset="0"/>
                <a:cs typeface="Arial" pitchFamily="34" charset="0"/>
                <a:hlinkClick r:id="rId2"/>
              </a:rPr>
              <a:t>https://</a:t>
            </a:r>
            <a:r>
              <a:rPr lang="en-US" sz="2400" dirty="0" smtClean="0">
                <a:solidFill>
                  <a:prstClr val="black"/>
                </a:solidFill>
                <a:latin typeface="Arial" pitchFamily="34" charset="0"/>
                <a:cs typeface="Arial" pitchFamily="34" charset="0"/>
                <a:hlinkClick r:id="rId2"/>
              </a:rPr>
              <a:t>www.autismspeaks.org/what-autism</a:t>
            </a:r>
            <a:r>
              <a:rPr lang="en-US" sz="2400" dirty="0" smtClean="0">
                <a:solidFill>
                  <a:prstClr val="black"/>
                </a:solidFill>
                <a:latin typeface="Arial" pitchFamily="34" charset="0"/>
                <a:cs typeface="Arial" pitchFamily="34" charset="0"/>
              </a:rPr>
              <a:t> </a:t>
            </a:r>
            <a:endParaRPr lang="en-US" sz="3200" b="1"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My #1 Point of Emphasis About Us: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280382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Tx/>
              <a:buSzPct val="100000"/>
              <a:buNone/>
            </a:pPr>
            <a:r>
              <a:rPr lang="en-US" sz="3200" b="1" cap="small" dirty="0" smtClean="0">
                <a:solidFill>
                  <a:prstClr val="black"/>
                </a:solidFill>
                <a:latin typeface="Arial" pitchFamily="34" charset="0"/>
                <a:cs typeface="Arial" pitchFamily="34" charset="0"/>
              </a:rPr>
              <a:t>Autistics/Aspies are, 1</a:t>
            </a:r>
            <a:r>
              <a:rPr lang="en-US" sz="3200" b="1" cap="small" baseline="30000" dirty="0" smtClean="0">
                <a:solidFill>
                  <a:prstClr val="black"/>
                </a:solidFill>
                <a:latin typeface="Arial" pitchFamily="34" charset="0"/>
                <a:cs typeface="Arial" pitchFamily="34" charset="0"/>
              </a:rPr>
              <a:t>st</a:t>
            </a:r>
            <a:r>
              <a:rPr lang="en-US" sz="3200" b="1" cap="small" dirty="0" smtClean="0">
                <a:solidFill>
                  <a:prstClr val="black"/>
                </a:solidFill>
                <a:latin typeface="Arial" pitchFamily="34" charset="0"/>
                <a:cs typeface="Arial" pitchFamily="34" charset="0"/>
              </a:rPr>
              <a:t> and Foremost,</a:t>
            </a:r>
          </a:p>
          <a:p>
            <a:pPr marL="0" lvl="0" indent="0" algn="ctr">
              <a:spcBef>
                <a:spcPts val="0"/>
              </a:spcBef>
              <a:spcAft>
                <a:spcPts val="1200"/>
              </a:spcAft>
              <a:buClrTx/>
              <a:buSzPct val="100000"/>
              <a:buNone/>
            </a:pPr>
            <a:r>
              <a:rPr lang="en-US" sz="3200" b="1" cap="small" dirty="0" smtClean="0">
                <a:solidFill>
                  <a:prstClr val="black"/>
                </a:solidFill>
                <a:latin typeface="Arial" pitchFamily="34" charset="0"/>
                <a:cs typeface="Arial" pitchFamily="34" charset="0"/>
              </a:rPr>
              <a:t> </a:t>
            </a:r>
            <a:r>
              <a:rPr lang="en-US" sz="3200" b="1" u="sng" cap="small" dirty="0" smtClean="0">
                <a:solidFill>
                  <a:prstClr val="black"/>
                </a:solidFill>
                <a:latin typeface="Arial" pitchFamily="34" charset="0"/>
                <a:cs typeface="Arial" pitchFamily="34" charset="0"/>
              </a:rPr>
              <a:t>Human Beings</a:t>
            </a:r>
          </a:p>
          <a:p>
            <a:pPr marL="463550" lvl="0" indent="-463550">
              <a:spcBef>
                <a:spcPts val="0"/>
              </a:spcBef>
              <a:spcAft>
                <a:spcPts val="1200"/>
              </a:spcAft>
              <a:buClrTx/>
              <a:buSzPct val="100000"/>
              <a:buFont typeface="+mj-lt"/>
              <a:buAutoNum type="arabicPeriod" startAt="3"/>
            </a:pPr>
            <a:r>
              <a:rPr lang="en-US" sz="3200" b="1" dirty="0" smtClean="0">
                <a:solidFill>
                  <a:prstClr val="black"/>
                </a:solidFill>
                <a:latin typeface="Arial" pitchFamily="34" charset="0"/>
                <a:cs typeface="Arial" pitchFamily="34" charset="0"/>
              </a:rPr>
              <a:t>This is completely contrary to the status quo view of Autism/Asperger’s.</a:t>
            </a:r>
          </a:p>
          <a:p>
            <a:pPr marL="909638" lvl="1" indent="-446088">
              <a:spcBef>
                <a:spcPts val="0"/>
              </a:spcBef>
              <a:spcAft>
                <a:spcPts val="1200"/>
              </a:spcAft>
              <a:buClrTx/>
              <a:buSzPct val="100000"/>
              <a:buFont typeface="+mj-lt"/>
              <a:buAutoNum type="alphaLcPeriod"/>
            </a:pPr>
            <a:r>
              <a:rPr lang="en-US" sz="3200" b="1" dirty="0">
                <a:solidFill>
                  <a:prstClr val="black"/>
                </a:solidFill>
                <a:latin typeface="Arial" pitchFamily="34" charset="0"/>
                <a:cs typeface="Arial" pitchFamily="34" charset="0"/>
              </a:rPr>
              <a:t>The webpages that the Autism major organizations explain that </a:t>
            </a:r>
            <a:r>
              <a:rPr lang="en-US" sz="3200" b="1" dirty="0" smtClean="0">
                <a:solidFill>
                  <a:prstClr val="black"/>
                </a:solidFill>
                <a:latin typeface="Arial" pitchFamily="34" charset="0"/>
                <a:cs typeface="Arial" pitchFamily="34" charset="0"/>
              </a:rPr>
              <a:t>Autism:</a:t>
            </a:r>
          </a:p>
          <a:p>
            <a:pPr marL="914400" lvl="1" indent="0">
              <a:spcBef>
                <a:spcPts val="0"/>
              </a:spcBef>
              <a:spcAft>
                <a:spcPts val="1200"/>
              </a:spcAft>
              <a:buClrTx/>
              <a:buSzPct val="100000"/>
              <a:buNone/>
            </a:pPr>
            <a:r>
              <a:rPr lang="en-US" sz="3200" b="1" dirty="0" err="1" smtClean="0">
                <a:solidFill>
                  <a:prstClr val="black"/>
                </a:solidFill>
                <a:latin typeface="Arial" pitchFamily="34" charset="0"/>
                <a:cs typeface="Arial" pitchFamily="34" charset="0"/>
              </a:rPr>
              <a:t>NAA</a:t>
            </a:r>
            <a:r>
              <a:rPr lang="en-US" sz="3200" b="1" dirty="0" smtClean="0">
                <a:solidFill>
                  <a:prstClr val="black"/>
                </a:solidFill>
                <a:latin typeface="Arial" pitchFamily="34" charset="0"/>
                <a:cs typeface="Arial" pitchFamily="34" charset="0"/>
              </a:rPr>
              <a:t> (National </a:t>
            </a:r>
            <a:r>
              <a:rPr lang="en-US" sz="3200" b="1" dirty="0">
                <a:solidFill>
                  <a:prstClr val="black"/>
                </a:solidFill>
                <a:latin typeface="Arial" pitchFamily="34" charset="0"/>
                <a:cs typeface="Arial" pitchFamily="34" charset="0"/>
              </a:rPr>
              <a:t>Autism </a:t>
            </a:r>
            <a:r>
              <a:rPr lang="en-US" sz="3200" b="1" dirty="0" smtClean="0">
                <a:solidFill>
                  <a:prstClr val="black"/>
                </a:solidFill>
                <a:latin typeface="Arial" pitchFamily="34" charset="0"/>
                <a:cs typeface="Arial" pitchFamily="34" charset="0"/>
              </a:rPr>
              <a:t>Association): </a:t>
            </a:r>
            <a:r>
              <a:rPr lang="en-US" sz="2400" dirty="0">
                <a:solidFill>
                  <a:prstClr val="black"/>
                </a:solidFill>
                <a:latin typeface="Arial" pitchFamily="34" charset="0"/>
                <a:cs typeface="Arial" pitchFamily="34" charset="0"/>
                <a:hlinkClick r:id="rId2"/>
              </a:rPr>
              <a:t>https://</a:t>
            </a:r>
            <a:r>
              <a:rPr lang="en-US" sz="2400" dirty="0" smtClean="0">
                <a:solidFill>
                  <a:prstClr val="black"/>
                </a:solidFill>
                <a:latin typeface="Arial" pitchFamily="34" charset="0"/>
                <a:cs typeface="Arial" pitchFamily="34" charset="0"/>
                <a:hlinkClick r:id="rId2"/>
              </a:rPr>
              <a:t>www.autismspeaks.org/what-autism</a:t>
            </a:r>
            <a:r>
              <a:rPr lang="en-US" sz="2400" dirty="0" smtClean="0">
                <a:solidFill>
                  <a:prstClr val="black"/>
                </a:solidFill>
                <a:latin typeface="Arial" pitchFamily="34" charset="0"/>
                <a:cs typeface="Arial" pitchFamily="34" charset="0"/>
              </a:rPr>
              <a:t> </a:t>
            </a:r>
            <a:endParaRPr lang="en-US" sz="3200" b="1"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My #1 Point of Emphasis About Us: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6871219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Tx/>
              <a:buSzPct val="100000"/>
              <a:buNone/>
            </a:pPr>
            <a:r>
              <a:rPr lang="en-US" sz="3200" b="1" cap="small" dirty="0" smtClean="0">
                <a:solidFill>
                  <a:prstClr val="black"/>
                </a:solidFill>
                <a:latin typeface="Arial" pitchFamily="34" charset="0"/>
                <a:cs typeface="Arial" pitchFamily="34" charset="0"/>
              </a:rPr>
              <a:t>Autistics/Aspies are, 1</a:t>
            </a:r>
            <a:r>
              <a:rPr lang="en-US" sz="3200" b="1" cap="small" baseline="30000" dirty="0" smtClean="0">
                <a:solidFill>
                  <a:prstClr val="black"/>
                </a:solidFill>
                <a:latin typeface="Arial" pitchFamily="34" charset="0"/>
                <a:cs typeface="Arial" pitchFamily="34" charset="0"/>
              </a:rPr>
              <a:t>st</a:t>
            </a:r>
            <a:r>
              <a:rPr lang="en-US" sz="3200" b="1" cap="small" dirty="0" smtClean="0">
                <a:solidFill>
                  <a:prstClr val="black"/>
                </a:solidFill>
                <a:latin typeface="Arial" pitchFamily="34" charset="0"/>
                <a:cs typeface="Arial" pitchFamily="34" charset="0"/>
              </a:rPr>
              <a:t> and Foremost,</a:t>
            </a:r>
          </a:p>
          <a:p>
            <a:pPr marL="0" lvl="0" indent="0" algn="ctr">
              <a:spcBef>
                <a:spcPts val="0"/>
              </a:spcBef>
              <a:spcAft>
                <a:spcPts val="1200"/>
              </a:spcAft>
              <a:buClrTx/>
              <a:buSzPct val="100000"/>
              <a:buNone/>
            </a:pPr>
            <a:r>
              <a:rPr lang="en-US" sz="3200" b="1" cap="small" dirty="0" smtClean="0">
                <a:solidFill>
                  <a:prstClr val="black"/>
                </a:solidFill>
                <a:latin typeface="Arial" pitchFamily="34" charset="0"/>
                <a:cs typeface="Arial" pitchFamily="34" charset="0"/>
              </a:rPr>
              <a:t> </a:t>
            </a:r>
            <a:r>
              <a:rPr lang="en-US" sz="3200" b="1" u="sng" cap="small" dirty="0" smtClean="0">
                <a:solidFill>
                  <a:prstClr val="black"/>
                </a:solidFill>
                <a:latin typeface="Arial" pitchFamily="34" charset="0"/>
                <a:cs typeface="Arial" pitchFamily="34" charset="0"/>
              </a:rPr>
              <a:t>Human Beings</a:t>
            </a:r>
          </a:p>
          <a:p>
            <a:pPr marL="463550" lvl="0" indent="-463550">
              <a:spcBef>
                <a:spcPts val="0"/>
              </a:spcBef>
              <a:spcAft>
                <a:spcPts val="1200"/>
              </a:spcAft>
              <a:buClrTx/>
              <a:buSzPct val="100000"/>
              <a:buFont typeface="+mj-lt"/>
              <a:buAutoNum type="arabicPeriod" startAt="3"/>
            </a:pPr>
            <a:r>
              <a:rPr lang="en-US" sz="3200" b="1" dirty="0" smtClean="0">
                <a:solidFill>
                  <a:prstClr val="black"/>
                </a:solidFill>
                <a:latin typeface="Arial" pitchFamily="34" charset="0"/>
                <a:cs typeface="Arial" pitchFamily="34" charset="0"/>
              </a:rPr>
              <a:t>This is completely contrary to the status quo view of Autism/Asperger’s.</a:t>
            </a:r>
          </a:p>
          <a:p>
            <a:pPr marL="914400" lvl="1" indent="-450850">
              <a:spcBef>
                <a:spcPts val="0"/>
              </a:spcBef>
              <a:spcAft>
                <a:spcPts val="1200"/>
              </a:spcAft>
              <a:buClrTx/>
              <a:buSzPct val="100000"/>
              <a:buFont typeface="+mj-lt"/>
              <a:buAutoNum type="alphaLcPeriod" startAt="2"/>
            </a:pPr>
            <a:r>
              <a:rPr lang="en-US" sz="3200" b="1" dirty="0" smtClean="0">
                <a:solidFill>
                  <a:prstClr val="black"/>
                </a:solidFill>
                <a:latin typeface="Arial" pitchFamily="34" charset="0"/>
                <a:cs typeface="Arial" pitchFamily="34" charset="0"/>
              </a:rPr>
              <a:t>It cherry picked Dr. Kanner’s original 1943 paper, focusing solely on our struggles while ignoring our strengths that he also observed.</a:t>
            </a:r>
          </a:p>
          <a:p>
            <a:pPr marL="914400" lvl="0" indent="0">
              <a:lnSpc>
                <a:spcPct val="90000"/>
              </a:lnSpc>
              <a:spcBef>
                <a:spcPts val="0"/>
              </a:spcBef>
              <a:spcAft>
                <a:spcPts val="1200"/>
              </a:spcAft>
              <a:buClrTx/>
              <a:buSzPct val="100000"/>
              <a:buNone/>
            </a:pPr>
            <a:r>
              <a:rPr lang="en-US" sz="2400" dirty="0">
                <a:solidFill>
                  <a:prstClr val="black"/>
                </a:solidFill>
                <a:latin typeface="Arial" pitchFamily="34" charset="0"/>
                <a:cs typeface="Arial" pitchFamily="34" charset="0"/>
                <a:hlinkClick r:id="rId2"/>
              </a:rPr>
              <a:t>https://simonsfoundation.s3.amazonaws.com/share/071207-leo-kanner-autistic-affective-contact.pdf</a:t>
            </a:r>
            <a:r>
              <a:rPr lang="en-US" sz="2400" dirty="0">
                <a:solidFill>
                  <a:prstClr val="black"/>
                </a:solidFill>
                <a:latin typeface="Arial" pitchFamily="34" charset="0"/>
                <a:cs typeface="Arial" pitchFamily="34" charset="0"/>
              </a:rPr>
              <a:t> </a:t>
            </a:r>
          </a:p>
          <a:p>
            <a:pPr marL="463550" lvl="1" indent="0">
              <a:spcBef>
                <a:spcPts val="0"/>
              </a:spcBef>
              <a:spcAft>
                <a:spcPts val="1200"/>
              </a:spcAft>
              <a:buClrTx/>
              <a:buSzPct val="100000"/>
              <a:buNone/>
            </a:pPr>
            <a:endParaRPr lang="en-US" sz="3200" b="1"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My #1 Point of Emphasis About Us: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7764312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1000"/>
                                        <p:tgtEl>
                                          <p:spTgt spid="2">
                                            <p:txEl>
                                              <p:pRg st="4" end="4"/>
                                            </p:txEl>
                                          </p:spTgt>
                                        </p:tgtEl>
                                      </p:cBhvr>
                                    </p:animEffect>
                                    <p:anim calcmode="lin" valueType="num">
                                      <p:cBhvr>
                                        <p:cTn id="1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Tx/>
              <a:buSzPct val="100000"/>
              <a:buNone/>
            </a:pPr>
            <a:r>
              <a:rPr lang="en-US" sz="3200" b="1" cap="small" dirty="0" smtClean="0">
                <a:solidFill>
                  <a:prstClr val="black"/>
                </a:solidFill>
                <a:latin typeface="Arial" pitchFamily="34" charset="0"/>
                <a:cs typeface="Arial" pitchFamily="34" charset="0"/>
              </a:rPr>
              <a:t>Autistics/Aspies are, 1</a:t>
            </a:r>
            <a:r>
              <a:rPr lang="en-US" sz="3200" b="1" cap="small" baseline="30000" dirty="0" smtClean="0">
                <a:solidFill>
                  <a:prstClr val="black"/>
                </a:solidFill>
                <a:latin typeface="Arial" pitchFamily="34" charset="0"/>
                <a:cs typeface="Arial" pitchFamily="34" charset="0"/>
              </a:rPr>
              <a:t>st</a:t>
            </a:r>
            <a:r>
              <a:rPr lang="en-US" sz="3200" b="1" cap="small" dirty="0" smtClean="0">
                <a:solidFill>
                  <a:prstClr val="black"/>
                </a:solidFill>
                <a:latin typeface="Arial" pitchFamily="34" charset="0"/>
                <a:cs typeface="Arial" pitchFamily="34" charset="0"/>
              </a:rPr>
              <a:t> and Foremost,</a:t>
            </a:r>
          </a:p>
          <a:p>
            <a:pPr marL="0" lvl="0" indent="0" algn="ctr">
              <a:spcBef>
                <a:spcPts val="0"/>
              </a:spcBef>
              <a:spcAft>
                <a:spcPts val="1200"/>
              </a:spcAft>
              <a:buClrTx/>
              <a:buSzPct val="100000"/>
              <a:buNone/>
            </a:pPr>
            <a:r>
              <a:rPr lang="en-US" sz="3200" b="1" cap="small" dirty="0" smtClean="0">
                <a:solidFill>
                  <a:prstClr val="black"/>
                </a:solidFill>
                <a:latin typeface="Arial" pitchFamily="34" charset="0"/>
                <a:cs typeface="Arial" pitchFamily="34" charset="0"/>
              </a:rPr>
              <a:t> </a:t>
            </a:r>
            <a:r>
              <a:rPr lang="en-US" sz="3200" b="1" u="sng" cap="small" dirty="0" smtClean="0">
                <a:solidFill>
                  <a:prstClr val="black"/>
                </a:solidFill>
                <a:latin typeface="Arial" pitchFamily="34" charset="0"/>
                <a:cs typeface="Arial" pitchFamily="34" charset="0"/>
              </a:rPr>
              <a:t>Human Beings</a:t>
            </a:r>
          </a:p>
          <a:p>
            <a:pPr marL="463550" lvl="0" indent="-463550">
              <a:spcBef>
                <a:spcPts val="0"/>
              </a:spcBef>
              <a:spcAft>
                <a:spcPts val="1200"/>
              </a:spcAft>
              <a:buClrTx/>
              <a:buSzPct val="100000"/>
              <a:buFont typeface="+mj-lt"/>
              <a:buAutoNum type="arabicPeriod" startAt="3"/>
            </a:pPr>
            <a:r>
              <a:rPr lang="en-US" sz="3200" b="1" dirty="0" smtClean="0">
                <a:solidFill>
                  <a:prstClr val="black"/>
                </a:solidFill>
                <a:latin typeface="Arial" pitchFamily="34" charset="0"/>
                <a:cs typeface="Arial" pitchFamily="34" charset="0"/>
              </a:rPr>
              <a:t>This is completely contrary to the status quo view of Autism/Asperger’s</a:t>
            </a:r>
          </a:p>
          <a:p>
            <a:pPr marL="909638" lvl="1" indent="-446088">
              <a:spcBef>
                <a:spcPts val="0"/>
              </a:spcBef>
              <a:spcAft>
                <a:spcPts val="1200"/>
              </a:spcAft>
              <a:buClrTx/>
              <a:buSzPct val="100000"/>
              <a:buFont typeface="+mj-lt"/>
              <a:buAutoNum type="alphaLcPeriod" startAt="3"/>
            </a:pPr>
            <a:r>
              <a:rPr lang="en-US" sz="3200" b="1" dirty="0" smtClean="0">
                <a:solidFill>
                  <a:prstClr val="black"/>
                </a:solidFill>
                <a:latin typeface="Arial" pitchFamily="34" charset="0"/>
                <a:cs typeface="Arial" pitchFamily="34" charset="0"/>
              </a:rPr>
              <a:t>It destroys our self-confidence &amp; self-esteem, causing many to… </a:t>
            </a:r>
          </a:p>
          <a:p>
            <a:pPr marL="1597025" lvl="2" indent="-682625">
              <a:spcBef>
                <a:spcPts val="0"/>
              </a:spcBef>
              <a:spcAft>
                <a:spcPts val="1200"/>
              </a:spcAft>
              <a:buClrTx/>
              <a:buFont typeface="+mj-lt"/>
              <a:buAutoNum type="romanLcPeriod"/>
            </a:pPr>
            <a:r>
              <a:rPr lang="en-US" sz="3200" b="1" dirty="0" smtClean="0">
                <a:solidFill>
                  <a:prstClr val="black"/>
                </a:solidFill>
                <a:latin typeface="Arial" pitchFamily="34" charset="0"/>
                <a:cs typeface="Arial" pitchFamily="34" charset="0"/>
              </a:rPr>
              <a:t>…assume that 2</a:t>
            </a:r>
            <a:r>
              <a:rPr lang="en-US" sz="3200" b="1" baseline="30000" dirty="0" smtClean="0">
                <a:solidFill>
                  <a:prstClr val="black"/>
                </a:solidFill>
                <a:latin typeface="Arial" pitchFamily="34" charset="0"/>
                <a:cs typeface="Arial" pitchFamily="34" charset="0"/>
              </a:rPr>
              <a:t>nd</a:t>
            </a:r>
            <a:r>
              <a:rPr lang="en-US" sz="3200" b="1" dirty="0" smtClean="0">
                <a:solidFill>
                  <a:prstClr val="black"/>
                </a:solidFill>
                <a:latin typeface="Arial" pitchFamily="34" charset="0"/>
                <a:cs typeface="Arial" pitchFamily="34" charset="0"/>
              </a:rPr>
              <a:t> &amp;/or 3</a:t>
            </a:r>
            <a:r>
              <a:rPr lang="en-US" sz="3200" b="1" baseline="30000" dirty="0" smtClean="0">
                <a:solidFill>
                  <a:prstClr val="black"/>
                </a:solidFill>
                <a:latin typeface="Arial" pitchFamily="34" charset="0"/>
                <a:cs typeface="Arial" pitchFamily="34" charset="0"/>
              </a:rPr>
              <a:t>rd</a:t>
            </a:r>
            <a:r>
              <a:rPr lang="en-US" sz="3200" b="1" dirty="0" smtClean="0">
                <a:solidFill>
                  <a:prstClr val="black"/>
                </a:solidFill>
                <a:latin typeface="Arial" pitchFamily="34" charset="0"/>
                <a:cs typeface="Arial" pitchFamily="34" charset="0"/>
              </a:rPr>
              <a:t> parties must solve all of our problems &amp; clean up all of our messes.</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My #1 Point of Emphasis About Us: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968236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Tx/>
              <a:buSzPct val="100000"/>
              <a:buNone/>
            </a:pPr>
            <a:r>
              <a:rPr lang="en-US" sz="3200" b="1" cap="small" dirty="0" smtClean="0">
                <a:solidFill>
                  <a:prstClr val="black"/>
                </a:solidFill>
                <a:latin typeface="Arial" pitchFamily="34" charset="0"/>
                <a:cs typeface="Arial" pitchFamily="34" charset="0"/>
              </a:rPr>
              <a:t>Autistics/Aspies are, 1</a:t>
            </a:r>
            <a:r>
              <a:rPr lang="en-US" sz="3200" b="1" cap="small" baseline="30000" dirty="0" smtClean="0">
                <a:solidFill>
                  <a:prstClr val="black"/>
                </a:solidFill>
                <a:latin typeface="Arial" pitchFamily="34" charset="0"/>
                <a:cs typeface="Arial" pitchFamily="34" charset="0"/>
              </a:rPr>
              <a:t>st</a:t>
            </a:r>
            <a:r>
              <a:rPr lang="en-US" sz="3200" b="1" cap="small" dirty="0" smtClean="0">
                <a:solidFill>
                  <a:prstClr val="black"/>
                </a:solidFill>
                <a:latin typeface="Arial" pitchFamily="34" charset="0"/>
                <a:cs typeface="Arial" pitchFamily="34" charset="0"/>
              </a:rPr>
              <a:t> and Foremost,</a:t>
            </a:r>
          </a:p>
          <a:p>
            <a:pPr marL="0" lvl="0" indent="0" algn="ctr">
              <a:spcBef>
                <a:spcPts val="0"/>
              </a:spcBef>
              <a:spcAft>
                <a:spcPts val="1200"/>
              </a:spcAft>
              <a:buClrTx/>
              <a:buSzPct val="100000"/>
              <a:buNone/>
            </a:pPr>
            <a:r>
              <a:rPr lang="en-US" sz="3200" b="1" cap="small" dirty="0" smtClean="0">
                <a:solidFill>
                  <a:prstClr val="black"/>
                </a:solidFill>
                <a:latin typeface="Arial" pitchFamily="34" charset="0"/>
                <a:cs typeface="Arial" pitchFamily="34" charset="0"/>
              </a:rPr>
              <a:t> </a:t>
            </a:r>
            <a:r>
              <a:rPr lang="en-US" sz="3200" b="1" u="sng" cap="small" dirty="0" smtClean="0">
                <a:solidFill>
                  <a:prstClr val="black"/>
                </a:solidFill>
                <a:latin typeface="Arial" pitchFamily="34" charset="0"/>
                <a:cs typeface="Arial" pitchFamily="34" charset="0"/>
              </a:rPr>
              <a:t>Human Beings</a:t>
            </a:r>
          </a:p>
          <a:p>
            <a:pPr marL="463550" lvl="0" indent="-463550">
              <a:spcBef>
                <a:spcPts val="0"/>
              </a:spcBef>
              <a:spcAft>
                <a:spcPts val="1200"/>
              </a:spcAft>
              <a:buClrTx/>
              <a:buSzPct val="100000"/>
              <a:buFont typeface="+mj-lt"/>
              <a:buAutoNum type="arabicPeriod" startAt="3"/>
            </a:pPr>
            <a:r>
              <a:rPr lang="en-US" sz="3200" b="1" dirty="0" smtClean="0">
                <a:solidFill>
                  <a:prstClr val="black"/>
                </a:solidFill>
                <a:latin typeface="Arial" pitchFamily="34" charset="0"/>
                <a:cs typeface="Arial" pitchFamily="34" charset="0"/>
              </a:rPr>
              <a:t>This is completely contrary to the status quo view of Autism/Asperger’s</a:t>
            </a:r>
          </a:p>
          <a:p>
            <a:pPr marL="914400" lvl="1" indent="-450850">
              <a:spcBef>
                <a:spcPts val="0"/>
              </a:spcBef>
              <a:spcAft>
                <a:spcPts val="1200"/>
              </a:spcAft>
              <a:buClrTx/>
              <a:buSzPct val="100000"/>
              <a:buFont typeface="+mj-lt"/>
              <a:buAutoNum type="alphaLcPeriod" startAt="3"/>
            </a:pPr>
            <a:r>
              <a:rPr lang="en-US" sz="3200" b="1" dirty="0" smtClean="0">
                <a:solidFill>
                  <a:prstClr val="black"/>
                </a:solidFill>
                <a:latin typeface="Arial" pitchFamily="34" charset="0"/>
                <a:cs typeface="Arial" pitchFamily="34" charset="0"/>
              </a:rPr>
              <a:t>It destroys our self-confidence &amp; self-esteem, causing many to… </a:t>
            </a:r>
          </a:p>
          <a:p>
            <a:pPr marL="1487488" lvl="2" indent="-573088">
              <a:spcBef>
                <a:spcPts val="0"/>
              </a:spcBef>
              <a:spcAft>
                <a:spcPts val="1200"/>
              </a:spcAft>
              <a:buClrTx/>
              <a:buFont typeface="+mj-lt"/>
              <a:buAutoNum type="romanLcPeriod" startAt="2"/>
            </a:pPr>
            <a:r>
              <a:rPr lang="en-US" sz="3200" b="1" dirty="0" smtClean="0">
                <a:solidFill>
                  <a:prstClr val="black"/>
                </a:solidFill>
                <a:latin typeface="Arial" pitchFamily="34" charset="0"/>
                <a:cs typeface="Arial" pitchFamily="34" charset="0"/>
              </a:rPr>
              <a:t>…assume we can never succeed in various areas of our lives, including developing social skills.</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chemeClr val="accent2"/>
                </a:solidFill>
                <a:latin typeface="Arial" pitchFamily="34" charset="0"/>
                <a:cs typeface="Arial" pitchFamily="34" charset="0"/>
              </a:rPr>
              <a:t>My #1 Point of Emphasis About Us:</a:t>
            </a:r>
          </a:p>
        </p:txBody>
      </p:sp>
    </p:spTree>
    <p:extLst>
      <p:ext uri="{BB962C8B-B14F-4D97-AF65-F5344CB8AC3E}">
        <p14:creationId xmlns:p14="http://schemas.microsoft.com/office/powerpoint/2010/main" val="21124664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Tx/>
              <a:buSzPct val="100000"/>
              <a:buNone/>
            </a:pPr>
            <a:r>
              <a:rPr lang="en-US" sz="3200" b="1" cap="small" dirty="0" smtClean="0">
                <a:solidFill>
                  <a:prstClr val="black"/>
                </a:solidFill>
                <a:latin typeface="Arial" pitchFamily="34" charset="0"/>
                <a:cs typeface="Arial" pitchFamily="34" charset="0"/>
              </a:rPr>
              <a:t>Autistics/Aspies are, 1</a:t>
            </a:r>
            <a:r>
              <a:rPr lang="en-US" sz="3200" b="1" cap="small" baseline="30000" dirty="0" smtClean="0">
                <a:solidFill>
                  <a:prstClr val="black"/>
                </a:solidFill>
                <a:latin typeface="Arial" pitchFamily="34" charset="0"/>
                <a:cs typeface="Arial" pitchFamily="34" charset="0"/>
              </a:rPr>
              <a:t>st</a:t>
            </a:r>
            <a:r>
              <a:rPr lang="en-US" sz="3200" b="1" cap="small" dirty="0" smtClean="0">
                <a:solidFill>
                  <a:prstClr val="black"/>
                </a:solidFill>
                <a:latin typeface="Arial" pitchFamily="34" charset="0"/>
                <a:cs typeface="Arial" pitchFamily="34" charset="0"/>
              </a:rPr>
              <a:t> and Foremost,</a:t>
            </a:r>
          </a:p>
          <a:p>
            <a:pPr marL="0" lvl="0" indent="0" algn="ctr">
              <a:spcBef>
                <a:spcPts val="0"/>
              </a:spcBef>
              <a:spcAft>
                <a:spcPts val="1200"/>
              </a:spcAft>
              <a:buClrTx/>
              <a:buSzPct val="100000"/>
              <a:buNone/>
            </a:pPr>
            <a:r>
              <a:rPr lang="en-US" sz="3200" b="1" cap="small" dirty="0" smtClean="0">
                <a:solidFill>
                  <a:prstClr val="black"/>
                </a:solidFill>
                <a:latin typeface="Arial" pitchFamily="34" charset="0"/>
                <a:cs typeface="Arial" pitchFamily="34" charset="0"/>
              </a:rPr>
              <a:t> </a:t>
            </a:r>
            <a:r>
              <a:rPr lang="en-US" sz="3200" b="1" u="sng" cap="small" dirty="0" smtClean="0">
                <a:solidFill>
                  <a:prstClr val="black"/>
                </a:solidFill>
                <a:latin typeface="Arial" pitchFamily="34" charset="0"/>
                <a:cs typeface="Arial" pitchFamily="34" charset="0"/>
              </a:rPr>
              <a:t>Human Beings</a:t>
            </a:r>
          </a:p>
          <a:p>
            <a:pPr marL="463550" lvl="0" indent="-463550">
              <a:spcBef>
                <a:spcPts val="0"/>
              </a:spcBef>
              <a:spcAft>
                <a:spcPts val="1200"/>
              </a:spcAft>
              <a:buClrTx/>
              <a:buSzPct val="100000"/>
              <a:buFont typeface="+mj-lt"/>
              <a:buAutoNum type="arabicPeriod" startAt="3"/>
            </a:pPr>
            <a:r>
              <a:rPr lang="en-US" sz="3200" b="1" dirty="0" smtClean="0">
                <a:solidFill>
                  <a:prstClr val="black"/>
                </a:solidFill>
                <a:latin typeface="Arial" pitchFamily="34" charset="0"/>
                <a:cs typeface="Arial" pitchFamily="34" charset="0"/>
              </a:rPr>
              <a:t>This is completely contrary to the status quo view of Autism/Asperger’s</a:t>
            </a:r>
          </a:p>
          <a:p>
            <a:pPr marL="914400" lvl="1" indent="-450850">
              <a:spcBef>
                <a:spcPts val="0"/>
              </a:spcBef>
              <a:spcAft>
                <a:spcPts val="1200"/>
              </a:spcAft>
              <a:buClrTx/>
              <a:buSzPct val="100000"/>
              <a:buFont typeface="+mj-lt"/>
              <a:buAutoNum type="alphaLcPeriod" startAt="3"/>
            </a:pPr>
            <a:r>
              <a:rPr lang="en-US" sz="3200" b="1" dirty="0" smtClean="0">
                <a:solidFill>
                  <a:prstClr val="black"/>
                </a:solidFill>
                <a:latin typeface="Arial" pitchFamily="34" charset="0"/>
                <a:cs typeface="Arial" pitchFamily="34" charset="0"/>
              </a:rPr>
              <a:t>It destroys our self-confidence &amp; self-esteem, causing many to… </a:t>
            </a:r>
          </a:p>
          <a:p>
            <a:pPr marL="1541463" lvl="2" indent="-627063">
              <a:spcBef>
                <a:spcPts val="0"/>
              </a:spcBef>
              <a:spcAft>
                <a:spcPts val="1200"/>
              </a:spcAft>
              <a:buClrTx/>
              <a:buFont typeface="+mj-lt"/>
              <a:buAutoNum type="romanLcPeriod" startAt="3"/>
            </a:pPr>
            <a:r>
              <a:rPr lang="en-US" sz="3200" b="1" dirty="0" smtClean="0">
                <a:solidFill>
                  <a:prstClr val="black"/>
                </a:solidFill>
                <a:latin typeface="Arial" pitchFamily="34" charset="0"/>
                <a:cs typeface="Arial" pitchFamily="34" charset="0"/>
              </a:rPr>
              <a:t>…resign to living a life deprived of what we truly want for ourselves.</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chemeClr val="accent2"/>
                </a:solidFill>
                <a:latin typeface="Arial" pitchFamily="34" charset="0"/>
                <a:cs typeface="Arial" pitchFamily="34" charset="0"/>
              </a:rPr>
              <a:t>My #1 Point of Emphasis About Us:</a:t>
            </a:r>
          </a:p>
        </p:txBody>
      </p:sp>
    </p:spTree>
    <p:extLst>
      <p:ext uri="{BB962C8B-B14F-4D97-AF65-F5344CB8AC3E}">
        <p14:creationId xmlns:p14="http://schemas.microsoft.com/office/powerpoint/2010/main" val="31327643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Tx/>
              <a:buSzPct val="100000"/>
              <a:buNone/>
            </a:pPr>
            <a:r>
              <a:rPr lang="en-US" sz="3200" b="1" cap="small" dirty="0" smtClean="0">
                <a:solidFill>
                  <a:prstClr val="black"/>
                </a:solidFill>
                <a:latin typeface="Arial" pitchFamily="34" charset="0"/>
                <a:cs typeface="Arial" pitchFamily="34" charset="0"/>
              </a:rPr>
              <a:t>Autistics/Aspies are, 1</a:t>
            </a:r>
            <a:r>
              <a:rPr lang="en-US" sz="3200" b="1" cap="small" baseline="30000" dirty="0" smtClean="0">
                <a:solidFill>
                  <a:prstClr val="black"/>
                </a:solidFill>
                <a:latin typeface="Arial" pitchFamily="34" charset="0"/>
                <a:cs typeface="Arial" pitchFamily="34" charset="0"/>
              </a:rPr>
              <a:t>st</a:t>
            </a:r>
            <a:r>
              <a:rPr lang="en-US" sz="3200" b="1" cap="small" dirty="0" smtClean="0">
                <a:solidFill>
                  <a:prstClr val="black"/>
                </a:solidFill>
                <a:latin typeface="Arial" pitchFamily="34" charset="0"/>
                <a:cs typeface="Arial" pitchFamily="34" charset="0"/>
              </a:rPr>
              <a:t> and Foremost,</a:t>
            </a:r>
          </a:p>
          <a:p>
            <a:pPr marL="0" lvl="0" indent="0" algn="ctr">
              <a:spcBef>
                <a:spcPts val="0"/>
              </a:spcBef>
              <a:spcAft>
                <a:spcPts val="1200"/>
              </a:spcAft>
              <a:buClrTx/>
              <a:buSzPct val="100000"/>
              <a:buNone/>
            </a:pPr>
            <a:r>
              <a:rPr lang="en-US" sz="3200" b="1" cap="small" dirty="0" smtClean="0">
                <a:solidFill>
                  <a:prstClr val="black"/>
                </a:solidFill>
                <a:latin typeface="Arial" pitchFamily="34" charset="0"/>
                <a:cs typeface="Arial" pitchFamily="34" charset="0"/>
              </a:rPr>
              <a:t> </a:t>
            </a:r>
            <a:r>
              <a:rPr lang="en-US" sz="3200" b="1" u="sng" cap="small" dirty="0" smtClean="0">
                <a:solidFill>
                  <a:prstClr val="black"/>
                </a:solidFill>
                <a:latin typeface="Arial" pitchFamily="34" charset="0"/>
                <a:cs typeface="Arial" pitchFamily="34" charset="0"/>
              </a:rPr>
              <a:t>Human Beings</a:t>
            </a:r>
          </a:p>
          <a:p>
            <a:pPr marL="463550" lvl="0" indent="-463550">
              <a:spcBef>
                <a:spcPts val="0"/>
              </a:spcBef>
              <a:spcAft>
                <a:spcPts val="1200"/>
              </a:spcAft>
              <a:buClrTx/>
              <a:buSzPct val="100000"/>
              <a:buFont typeface="+mj-lt"/>
              <a:buAutoNum type="arabicPeriod" startAt="3"/>
            </a:pPr>
            <a:r>
              <a:rPr lang="en-US" sz="3200" b="1" dirty="0" smtClean="0">
                <a:solidFill>
                  <a:prstClr val="black"/>
                </a:solidFill>
                <a:latin typeface="Arial" pitchFamily="34" charset="0"/>
                <a:cs typeface="Arial" pitchFamily="34" charset="0"/>
              </a:rPr>
              <a:t>This is completely contrary to the status quo view of Autism/Asperger’s</a:t>
            </a:r>
          </a:p>
          <a:p>
            <a:pPr marL="914400" lvl="1" indent="-450850">
              <a:spcBef>
                <a:spcPts val="0"/>
              </a:spcBef>
              <a:spcAft>
                <a:spcPts val="1200"/>
              </a:spcAft>
              <a:buClrTx/>
              <a:buSzPct val="100000"/>
              <a:buFont typeface="+mj-lt"/>
              <a:buAutoNum type="alphaLcPeriod" startAt="4"/>
            </a:pPr>
            <a:r>
              <a:rPr lang="en-US" sz="3200" b="1" dirty="0" smtClean="0">
                <a:solidFill>
                  <a:prstClr val="black"/>
                </a:solidFill>
                <a:latin typeface="Arial" pitchFamily="34" charset="0"/>
                <a:cs typeface="Arial" pitchFamily="34" charset="0"/>
              </a:rPr>
              <a:t>It blatantly violates what I learned during my co-da recovery.</a:t>
            </a:r>
          </a:p>
          <a:p>
            <a:pPr marL="914400" lvl="1" indent="0">
              <a:spcBef>
                <a:spcPts val="0"/>
              </a:spcBef>
              <a:spcAft>
                <a:spcPts val="1200"/>
              </a:spcAft>
              <a:buClrTx/>
              <a:buSzPct val="100000"/>
              <a:buNone/>
            </a:pPr>
            <a:r>
              <a:rPr lang="en-US" sz="3200" b="1" dirty="0" smtClean="0">
                <a:solidFill>
                  <a:prstClr val="black"/>
                </a:solidFill>
                <a:latin typeface="Arial" pitchFamily="34" charset="0"/>
                <a:cs typeface="Arial" pitchFamily="34" charset="0"/>
              </a:rPr>
              <a:t>(Which basically sums up everything in this section)</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chemeClr val="accent2"/>
                </a:solidFill>
                <a:latin typeface="Arial" pitchFamily="34" charset="0"/>
                <a:cs typeface="Arial" pitchFamily="34" charset="0"/>
              </a:rPr>
              <a:t>My #1 Point of Emphasis About Us:</a:t>
            </a:r>
          </a:p>
        </p:txBody>
      </p:sp>
    </p:spTree>
    <p:extLst>
      <p:ext uri="{BB962C8B-B14F-4D97-AF65-F5344CB8AC3E}">
        <p14:creationId xmlns:p14="http://schemas.microsoft.com/office/powerpoint/2010/main" val="19768092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752601"/>
            <a:ext cx="9144000" cy="1981199"/>
          </a:xfrm>
        </p:spPr>
        <p:txBody>
          <a:bodyPr>
            <a:normAutofit/>
          </a:bodyPr>
          <a:lstStyle/>
          <a:p>
            <a:pPr algn="ctr"/>
            <a:r>
              <a:rPr lang="en-US" sz="4000" cap="all" dirty="0" smtClean="0">
                <a:solidFill>
                  <a:schemeClr val="accent2"/>
                </a:solidFill>
                <a:latin typeface="Arial" panose="020B0604020202020204" pitchFamily="34" charset="0"/>
                <a:cs typeface="Arial" panose="020B0604020202020204" pitchFamily="34" charset="0"/>
              </a:rPr>
              <a:t>Part: 1</a:t>
            </a:r>
            <a:br>
              <a:rPr lang="en-US" sz="4000" cap="all" dirty="0" smtClean="0">
                <a:solidFill>
                  <a:schemeClr val="accent2"/>
                </a:solidFill>
                <a:latin typeface="Arial" panose="020B0604020202020204" pitchFamily="34" charset="0"/>
                <a:cs typeface="Arial" panose="020B0604020202020204" pitchFamily="34" charset="0"/>
              </a:rPr>
            </a:br>
            <a:r>
              <a:rPr lang="en-US" sz="4000" cap="all" dirty="0" smtClean="0">
                <a:solidFill>
                  <a:schemeClr val="accent2"/>
                </a:solidFill>
                <a:latin typeface="Arial" panose="020B0604020202020204" pitchFamily="34" charset="0"/>
                <a:cs typeface="Arial" panose="020B0604020202020204" pitchFamily="34" charset="0"/>
              </a:rPr>
              <a:t>The </a:t>
            </a:r>
            <a:r>
              <a:rPr lang="en-US" sz="4000" cap="all" dirty="0">
                <a:solidFill>
                  <a:schemeClr val="accent2"/>
                </a:solidFill>
                <a:latin typeface="Arial" panose="020B0604020202020204" pitchFamily="34" charset="0"/>
                <a:cs typeface="Arial" panose="020B0604020202020204" pitchFamily="34" charset="0"/>
              </a:rPr>
              <a:t>Science of </a:t>
            </a:r>
            <a:r>
              <a:rPr lang="en-US" sz="4000" cap="all" dirty="0" smtClean="0">
                <a:solidFill>
                  <a:schemeClr val="accent2"/>
                </a:solidFill>
                <a:latin typeface="Arial" panose="020B0604020202020204" pitchFamily="34" charset="0"/>
                <a:cs typeface="Arial" panose="020B0604020202020204" pitchFamily="34" charset="0"/>
              </a:rPr>
              <a:t>Autistic</a:t>
            </a:r>
            <a:br>
              <a:rPr lang="en-US" sz="4000" cap="all" dirty="0" smtClean="0">
                <a:solidFill>
                  <a:schemeClr val="accent2"/>
                </a:solidFill>
                <a:latin typeface="Arial" panose="020B0604020202020204" pitchFamily="34" charset="0"/>
                <a:cs typeface="Arial" panose="020B0604020202020204" pitchFamily="34" charset="0"/>
              </a:rPr>
            </a:br>
            <a:r>
              <a:rPr lang="en-US" sz="4000" cap="all" dirty="0" smtClean="0">
                <a:solidFill>
                  <a:schemeClr val="accent2"/>
                </a:solidFill>
                <a:latin typeface="Arial" panose="020B0604020202020204" pitchFamily="34" charset="0"/>
                <a:cs typeface="Arial" panose="020B0604020202020204" pitchFamily="34" charset="0"/>
              </a:rPr>
              <a:t>Social </a:t>
            </a:r>
            <a:r>
              <a:rPr lang="en-US" sz="4000" cap="all" dirty="0">
                <a:solidFill>
                  <a:schemeClr val="accent2"/>
                </a:solidFill>
                <a:latin typeface="Arial" panose="020B0604020202020204" pitchFamily="34" charset="0"/>
                <a:cs typeface="Arial" panose="020B0604020202020204" pitchFamily="34" charset="0"/>
              </a:rPr>
              <a:t>Skills</a:t>
            </a:r>
          </a:p>
        </p:txBody>
      </p:sp>
    </p:spTree>
    <p:extLst>
      <p:ext uri="{BB962C8B-B14F-4D97-AF65-F5344CB8AC3E}">
        <p14:creationId xmlns:p14="http://schemas.microsoft.com/office/powerpoint/2010/main" val="3148352604"/>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33600"/>
            <a:ext cx="9144000" cy="1470025"/>
          </a:xfrm>
        </p:spPr>
        <p:txBody>
          <a:bodyPr>
            <a:normAutofit/>
          </a:bodyPr>
          <a:lstStyle/>
          <a:p>
            <a:pPr algn="ctr"/>
            <a:r>
              <a:rPr lang="en-US" sz="3200" cap="small" dirty="0">
                <a:solidFill>
                  <a:schemeClr val="accent2"/>
                </a:solidFill>
                <a:effectLst>
                  <a:outerShdw blurRad="38100" dist="38100" dir="2700000" algn="tl">
                    <a:srgbClr val="000000">
                      <a:alpha val="43137"/>
                    </a:srgbClr>
                  </a:outerShdw>
                </a:effectLst>
                <a:latin typeface="Arial" pitchFamily="34" charset="0"/>
                <a:cs typeface="Arial" pitchFamily="34" charset="0"/>
              </a:rPr>
              <a:t>The Neurology of Autism</a:t>
            </a:r>
          </a:p>
        </p:txBody>
      </p:sp>
    </p:spTree>
    <p:extLst>
      <p:ext uri="{BB962C8B-B14F-4D97-AF65-F5344CB8AC3E}">
        <p14:creationId xmlns:p14="http://schemas.microsoft.com/office/powerpoint/2010/main" val="1327635531"/>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rgbClr val="FDA023"/>
              </a:buClr>
              <a:buNone/>
            </a:pPr>
            <a:r>
              <a:rPr lang="en-US" sz="4000" b="1" u="sng" cap="small" dirty="0" smtClean="0">
                <a:solidFill>
                  <a:prstClr val="black"/>
                </a:solidFill>
                <a:latin typeface="Arial" pitchFamily="34" charset="0"/>
                <a:cs typeface="Arial" pitchFamily="34" charset="0"/>
              </a:rPr>
              <a:t>Definition of Autism</a:t>
            </a:r>
          </a:p>
          <a:p>
            <a:pPr marL="0" lvl="0" indent="0" algn="ctr">
              <a:lnSpc>
                <a:spcPct val="90000"/>
              </a:lnSpc>
              <a:spcBef>
                <a:spcPts val="0"/>
              </a:spcBef>
              <a:spcAft>
                <a:spcPts val="1200"/>
              </a:spcAft>
              <a:buClr>
                <a:srgbClr val="FDA023"/>
              </a:buClr>
              <a:buNone/>
            </a:pPr>
            <a:r>
              <a:rPr lang="en-US" sz="3500" b="1" dirty="0" smtClean="0">
                <a:solidFill>
                  <a:prstClr val="black"/>
                </a:solidFill>
                <a:latin typeface="Arial" pitchFamily="34" charset="0"/>
                <a:cs typeface="Arial" pitchFamily="34" charset="0"/>
              </a:rPr>
              <a:t>Autism </a:t>
            </a:r>
            <a:r>
              <a:rPr lang="en-US" sz="3500" b="1" dirty="0">
                <a:solidFill>
                  <a:prstClr val="black"/>
                </a:solidFill>
                <a:latin typeface="Arial" pitchFamily="34" charset="0"/>
                <a:cs typeface="Arial" pitchFamily="34" charset="0"/>
              </a:rPr>
              <a:t>is an atypical neurological connectivity paradox resulting in heightened activity in some areas of the brain and decreased activity in others, compared to non-autistic individuals</a:t>
            </a:r>
            <a:r>
              <a:rPr lang="en-US" sz="3500" b="1" dirty="0" smtClean="0">
                <a:solidFill>
                  <a:prstClr val="black"/>
                </a:solidFill>
                <a:latin typeface="Arial" pitchFamily="34" charset="0"/>
                <a:cs typeface="Arial" pitchFamily="34" charset="0"/>
              </a:rPr>
              <a:t>.</a:t>
            </a:r>
            <a:endParaRPr lang="en-US" sz="3500" b="1"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chemeClr val="accent2"/>
                </a:solidFill>
                <a:latin typeface="Arial" pitchFamily="34" charset="0"/>
                <a:cs typeface="Arial" pitchFamily="34" charset="0"/>
              </a:rPr>
              <a:t>The Neurology of Autism</a:t>
            </a:r>
          </a:p>
        </p:txBody>
      </p:sp>
    </p:spTree>
    <p:extLst>
      <p:ext uri="{BB962C8B-B14F-4D97-AF65-F5344CB8AC3E}">
        <p14:creationId xmlns:p14="http://schemas.microsoft.com/office/powerpoint/2010/main" val="30458728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nSpc>
                <a:spcPct val="90000"/>
              </a:lnSpc>
              <a:spcBef>
                <a:spcPts val="0"/>
              </a:spcBef>
              <a:spcAft>
                <a:spcPts val="1200"/>
              </a:spcAft>
              <a:buClr>
                <a:srgbClr val="FDA023"/>
              </a:buClr>
              <a:buNone/>
            </a:pPr>
            <a:r>
              <a:rPr lang="en-US" sz="3200" b="1" dirty="0" smtClean="0">
                <a:latin typeface="Arial"/>
                <a:ea typeface="Arial"/>
                <a:cs typeface="Times New Roman"/>
              </a:rPr>
              <a:t>Atypical:</a:t>
            </a:r>
            <a:endParaRPr lang="en-US" sz="3200" dirty="0">
              <a:latin typeface="Arial"/>
              <a:ea typeface="Arial"/>
              <a:cs typeface="Times New Roman"/>
            </a:endParaRPr>
          </a:p>
          <a:p>
            <a:pPr marL="0" lvl="0" indent="0">
              <a:lnSpc>
                <a:spcPct val="90000"/>
              </a:lnSpc>
              <a:spcBef>
                <a:spcPts val="0"/>
              </a:spcBef>
              <a:spcAft>
                <a:spcPts val="1200"/>
              </a:spcAft>
              <a:buClr>
                <a:srgbClr val="FDA023"/>
              </a:buClr>
              <a:buNone/>
            </a:pPr>
            <a:r>
              <a:rPr lang="en-US" sz="3200" dirty="0" smtClean="0">
                <a:latin typeface="Arial"/>
                <a:ea typeface="Arial"/>
                <a:cs typeface="Times New Roman"/>
              </a:rPr>
              <a:t>9 out of 10 individuals similar range of development, as well as means of completing certain routine tasks, problem solving, socializing, etc.</a:t>
            </a:r>
          </a:p>
          <a:p>
            <a:pPr marL="0" lvl="0" indent="0">
              <a:lnSpc>
                <a:spcPct val="90000"/>
              </a:lnSpc>
              <a:spcBef>
                <a:spcPts val="0"/>
              </a:spcBef>
              <a:spcAft>
                <a:spcPts val="1200"/>
              </a:spcAft>
              <a:buClr>
                <a:srgbClr val="FDA023"/>
              </a:buClr>
              <a:buNone/>
            </a:pPr>
            <a:r>
              <a:rPr lang="en-US" sz="3200" dirty="0" smtClean="0">
                <a:solidFill>
                  <a:prstClr val="black"/>
                </a:solidFill>
                <a:latin typeface="Arial"/>
                <a:cs typeface="Times New Roman"/>
              </a:rPr>
              <a:t>The 10</a:t>
            </a:r>
            <a:r>
              <a:rPr lang="en-US" sz="3200" baseline="30000" dirty="0" smtClean="0">
                <a:solidFill>
                  <a:prstClr val="black"/>
                </a:solidFill>
                <a:latin typeface="Arial"/>
                <a:cs typeface="Times New Roman"/>
              </a:rPr>
              <a:t>th</a:t>
            </a:r>
            <a:r>
              <a:rPr lang="en-US" sz="3200" dirty="0" smtClean="0">
                <a:solidFill>
                  <a:prstClr val="black"/>
                </a:solidFill>
                <a:latin typeface="Arial"/>
                <a:cs typeface="Times New Roman"/>
              </a:rPr>
              <a:t> individual is “Atypical.”</a:t>
            </a:r>
            <a:endParaRPr lang="en-US" sz="24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chemeClr val="accent2"/>
                </a:solidFill>
                <a:latin typeface="Arial" pitchFamily="34" charset="0"/>
                <a:cs typeface="Arial" pitchFamily="34" charset="0"/>
              </a:rPr>
              <a:t>The Neurology of Autism</a:t>
            </a:r>
          </a:p>
        </p:txBody>
      </p:sp>
    </p:spTree>
    <p:extLst>
      <p:ext uri="{BB962C8B-B14F-4D97-AF65-F5344CB8AC3E}">
        <p14:creationId xmlns:p14="http://schemas.microsoft.com/office/powerpoint/2010/main" val="1648633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nSpc>
                <a:spcPct val="90000"/>
              </a:lnSpc>
              <a:spcBef>
                <a:spcPts val="0"/>
              </a:spcBef>
              <a:spcAft>
                <a:spcPts val="1200"/>
              </a:spcAft>
              <a:buClr>
                <a:srgbClr val="FDA023"/>
              </a:buClr>
              <a:buNone/>
            </a:pPr>
            <a:r>
              <a:rPr lang="en-US" sz="3200" b="1" dirty="0" smtClean="0">
                <a:latin typeface="Arial"/>
                <a:ea typeface="Arial"/>
                <a:cs typeface="Times New Roman"/>
              </a:rPr>
              <a:t>Neurological Connectivity:</a:t>
            </a:r>
            <a:endParaRPr lang="en-US" sz="3200" dirty="0">
              <a:latin typeface="Arial"/>
              <a:ea typeface="Arial"/>
              <a:cs typeface="Times New Roman"/>
            </a:endParaRPr>
          </a:p>
          <a:p>
            <a:pPr marL="0" lvl="0" indent="0">
              <a:lnSpc>
                <a:spcPct val="90000"/>
              </a:lnSpc>
              <a:spcBef>
                <a:spcPts val="0"/>
              </a:spcBef>
              <a:spcAft>
                <a:spcPts val="1200"/>
              </a:spcAft>
              <a:buClr>
                <a:srgbClr val="FDA023"/>
              </a:buClr>
              <a:buNone/>
            </a:pPr>
            <a:r>
              <a:rPr lang="en-US" sz="3200" dirty="0" smtClean="0">
                <a:latin typeface="Arial"/>
                <a:ea typeface="Arial"/>
                <a:cs typeface="Times New Roman"/>
              </a:rPr>
              <a:t>The simple explanation of this is that Autism/Asperger’s is, at its neurological roots, a neuro-connectivity issues.</a:t>
            </a:r>
          </a:p>
          <a:p>
            <a:pPr marL="0" lvl="0" indent="0">
              <a:lnSpc>
                <a:spcPct val="90000"/>
              </a:lnSpc>
              <a:spcBef>
                <a:spcPts val="0"/>
              </a:spcBef>
              <a:spcAft>
                <a:spcPts val="1200"/>
              </a:spcAft>
              <a:buClr>
                <a:srgbClr val="FDA023"/>
              </a:buClr>
              <a:buNone/>
            </a:pPr>
            <a:r>
              <a:rPr lang="en-US" sz="3200" dirty="0" smtClean="0">
                <a:latin typeface="Arial"/>
                <a:ea typeface="Arial"/>
                <a:cs typeface="Times New Roman"/>
              </a:rPr>
              <a:t>Our neuro-connections are atypical.</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chemeClr val="accent2"/>
                </a:solidFill>
                <a:latin typeface="Arial" pitchFamily="34" charset="0"/>
                <a:cs typeface="Arial" pitchFamily="34" charset="0"/>
              </a:rPr>
              <a:t>The Neurology of Autism</a:t>
            </a:r>
          </a:p>
        </p:txBody>
      </p:sp>
    </p:spTree>
    <p:extLst>
      <p:ext uri="{BB962C8B-B14F-4D97-AF65-F5344CB8AC3E}">
        <p14:creationId xmlns:p14="http://schemas.microsoft.com/office/powerpoint/2010/main" val="16996588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nSpc>
                <a:spcPct val="90000"/>
              </a:lnSpc>
              <a:spcBef>
                <a:spcPts val="0"/>
              </a:spcBef>
              <a:spcAft>
                <a:spcPts val="1200"/>
              </a:spcAft>
              <a:buClr>
                <a:srgbClr val="FDA023"/>
              </a:buClr>
              <a:buNone/>
            </a:pPr>
            <a:r>
              <a:rPr lang="en-US" sz="3200" b="1" dirty="0" smtClean="0">
                <a:latin typeface="Arial"/>
                <a:ea typeface="Arial"/>
                <a:cs typeface="Times New Roman"/>
              </a:rPr>
              <a:t>Paradox:</a:t>
            </a:r>
          </a:p>
          <a:p>
            <a:pPr marL="0" lvl="0" indent="0">
              <a:lnSpc>
                <a:spcPct val="90000"/>
              </a:lnSpc>
              <a:spcBef>
                <a:spcPts val="0"/>
              </a:spcBef>
              <a:spcAft>
                <a:spcPts val="1200"/>
              </a:spcAft>
              <a:buClr>
                <a:srgbClr val="FDA023"/>
              </a:buClr>
              <a:buNone/>
            </a:pPr>
            <a:r>
              <a:rPr lang="en-US" sz="3200" dirty="0" smtClean="0">
                <a:latin typeface="Arial"/>
                <a:ea typeface="Arial"/>
                <a:cs typeface="Times New Roman"/>
              </a:rPr>
              <a:t>The </a:t>
            </a:r>
            <a:r>
              <a:rPr lang="en-US" sz="3200" dirty="0">
                <a:latin typeface="Arial"/>
                <a:ea typeface="Arial"/>
                <a:cs typeface="Times New Roman"/>
              </a:rPr>
              <a:t>paradoxes of Autism can result in Autistics being extremely gifted in some areas, and extremely inept in </a:t>
            </a:r>
            <a:r>
              <a:rPr lang="en-US" sz="3200" dirty="0" smtClean="0">
                <a:latin typeface="Arial"/>
                <a:ea typeface="Arial"/>
                <a:cs typeface="Times New Roman"/>
              </a:rPr>
              <a:t>others.</a:t>
            </a:r>
          </a:p>
          <a:p>
            <a:pPr marL="0" lvl="0" indent="0">
              <a:lnSpc>
                <a:spcPct val="90000"/>
              </a:lnSpc>
              <a:spcBef>
                <a:spcPts val="0"/>
              </a:spcBef>
              <a:spcAft>
                <a:spcPts val="1200"/>
              </a:spcAft>
              <a:buClr>
                <a:srgbClr val="FDA023"/>
              </a:buClr>
              <a:buNone/>
            </a:pPr>
            <a:r>
              <a:rPr lang="en-US" sz="3200" dirty="0" smtClean="0">
                <a:latin typeface="Arial"/>
                <a:ea typeface="Arial"/>
                <a:cs typeface="Times New Roman"/>
              </a:rPr>
              <a:t>The </a:t>
            </a:r>
            <a:r>
              <a:rPr lang="en-US" sz="3200" dirty="0">
                <a:latin typeface="Arial"/>
                <a:ea typeface="Arial"/>
                <a:cs typeface="Times New Roman"/>
              </a:rPr>
              <a:t>struggles Autistics deal with are often aggravated by people, who do not accept that Autism is a paradox, focusing solely on one aspect of Autism while refusing to acknowledge the paradoxical </a:t>
            </a:r>
            <a:r>
              <a:rPr lang="en-US" sz="3200" dirty="0" smtClean="0">
                <a:latin typeface="Arial"/>
                <a:ea typeface="Arial"/>
                <a:cs typeface="Times New Roman"/>
              </a:rPr>
              <a:t>opposite. </a:t>
            </a:r>
            <a:endParaRPr lang="en-US" sz="24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chemeClr val="accent2"/>
                </a:solidFill>
                <a:latin typeface="Arial" pitchFamily="34" charset="0"/>
                <a:cs typeface="Arial" pitchFamily="34" charset="0"/>
              </a:rPr>
              <a:t>The Neurology of Autism</a:t>
            </a:r>
          </a:p>
        </p:txBody>
      </p:sp>
    </p:spTree>
    <p:extLst>
      <p:ext uri="{BB962C8B-B14F-4D97-AF65-F5344CB8AC3E}">
        <p14:creationId xmlns:p14="http://schemas.microsoft.com/office/powerpoint/2010/main" val="1404327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685800" y="1295400"/>
            <a:ext cx="4229100" cy="4251960"/>
          </a:xfrm>
        </p:spPr>
      </p:pic>
      <p:sp>
        <p:nvSpPr>
          <p:cNvPr id="6" name="Content Placeholder 5"/>
          <p:cNvSpPr>
            <a:spLocks noGrp="1"/>
          </p:cNvSpPr>
          <p:nvPr>
            <p:ph sz="quarter" idx="4"/>
          </p:nvPr>
        </p:nvSpPr>
        <p:spPr>
          <a:xfrm>
            <a:off x="4876800" y="1295400"/>
            <a:ext cx="3810000" cy="5029200"/>
          </a:xfrm>
        </p:spPr>
        <p:txBody>
          <a:bodyPr>
            <a:normAutofit/>
          </a:bodyPr>
          <a:lstStyle/>
          <a:p>
            <a:pPr marL="463550" lvl="0" indent="-463550">
              <a:lnSpc>
                <a:spcPct val="90000"/>
              </a:lnSpc>
              <a:spcAft>
                <a:spcPts val="1200"/>
              </a:spcAft>
              <a:buClrTx/>
              <a:buSzPct val="100000"/>
              <a:buFont typeface="Wingdings" pitchFamily="2" charset="2"/>
              <a:buChar char="v"/>
            </a:pPr>
            <a:r>
              <a:rPr lang="en-US" sz="3200" dirty="0">
                <a:solidFill>
                  <a:prstClr val="black"/>
                </a:solidFill>
                <a:latin typeface="Arial" pitchFamily="34" charset="0"/>
                <a:cs typeface="Arial" pitchFamily="34" charset="0"/>
              </a:rPr>
              <a:t>Sensory Processing Issues</a:t>
            </a:r>
          </a:p>
          <a:p>
            <a:pPr marL="463550" lvl="0" indent="-463550">
              <a:lnSpc>
                <a:spcPct val="90000"/>
              </a:lnSpc>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Hyper </a:t>
            </a:r>
            <a:r>
              <a:rPr lang="en-US" sz="3200" dirty="0">
                <a:solidFill>
                  <a:prstClr val="black"/>
                </a:solidFill>
                <a:latin typeface="Arial" pitchFamily="34" charset="0"/>
                <a:cs typeface="Arial" pitchFamily="34" charset="0"/>
              </a:rPr>
              <a:t>Sensitivity to Stress and Emotions</a:t>
            </a:r>
          </a:p>
          <a:p>
            <a:pPr marL="463550" lvl="0" indent="-463550">
              <a:lnSpc>
                <a:spcPct val="90000"/>
              </a:lnSpc>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Stimming</a:t>
            </a:r>
          </a:p>
          <a:p>
            <a:pPr marL="463550" lvl="0" indent="-463550">
              <a:lnSpc>
                <a:spcPct val="90000"/>
              </a:lnSpc>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Seizures</a:t>
            </a:r>
          </a:p>
          <a:p>
            <a:pPr marL="463550" lvl="0" indent="-463550">
              <a:lnSpc>
                <a:spcPct val="90000"/>
              </a:lnSpc>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ADD/ADHD</a:t>
            </a:r>
          </a:p>
          <a:p>
            <a:pPr marL="109538" lvl="0" indent="0">
              <a:lnSpc>
                <a:spcPct val="90000"/>
              </a:lnSpc>
              <a:spcAft>
                <a:spcPts val="1200"/>
              </a:spcAft>
              <a:buClr>
                <a:srgbClr val="AA2B1E"/>
              </a:buClr>
              <a:buNone/>
            </a:pPr>
            <a:endParaRPr lang="en-US" sz="1200" dirty="0">
              <a:solidFill>
                <a:prstClr val="black"/>
              </a:solidFill>
              <a:latin typeface="Arial" pitchFamily="34" charset="0"/>
              <a:cs typeface="Arial" pitchFamily="34" charset="0"/>
            </a:endParaRPr>
          </a:p>
          <a:p>
            <a:endParaRPr lang="en-US" dirty="0"/>
          </a:p>
        </p:txBody>
      </p:sp>
      <p:sp>
        <p:nvSpPr>
          <p:cNvPr id="8"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The Neurology of Autism</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21789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1000"/>
                                        <p:tgtEl>
                                          <p:spTgt spid="6">
                                            <p:txEl>
                                              <p:pRg st="3" end="3"/>
                                            </p:txEl>
                                          </p:spTgt>
                                        </p:tgtEl>
                                      </p:cBhvr>
                                    </p:animEffect>
                                    <p:anim calcmode="lin" valueType="num">
                                      <p:cBhvr>
                                        <p:cTn id="3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1000"/>
                                        <p:tgtEl>
                                          <p:spTgt spid="6">
                                            <p:txEl>
                                              <p:pRg st="4" end="4"/>
                                            </p:txEl>
                                          </p:spTgt>
                                        </p:tgtEl>
                                      </p:cBhvr>
                                    </p:animEffect>
                                    <p:anim calcmode="lin" valueType="num">
                                      <p:cBhvr>
                                        <p:cTn id="4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685800" y="1295400"/>
            <a:ext cx="4229100" cy="4251960"/>
          </a:xfrm>
        </p:spPr>
      </p:pic>
      <p:sp>
        <p:nvSpPr>
          <p:cNvPr id="6" name="Content Placeholder 5"/>
          <p:cNvSpPr>
            <a:spLocks noGrp="1"/>
          </p:cNvSpPr>
          <p:nvPr>
            <p:ph sz="quarter" idx="4"/>
          </p:nvPr>
        </p:nvSpPr>
        <p:spPr>
          <a:xfrm>
            <a:off x="4876800" y="1295400"/>
            <a:ext cx="3810000" cy="4572000"/>
          </a:xfrm>
        </p:spPr>
        <p:txBody>
          <a:bodyPr>
            <a:normAutofit/>
          </a:bodyPr>
          <a:lstStyle/>
          <a:p>
            <a:pPr marL="463550" lvl="0" indent="-463550">
              <a:lnSpc>
                <a:spcPct val="90000"/>
              </a:lnSpc>
              <a:spcAft>
                <a:spcPts val="1200"/>
              </a:spcAft>
              <a:buClrTx/>
              <a:buSzPct val="100000"/>
              <a:buFont typeface="Wingdings" pitchFamily="2" charset="2"/>
              <a:buChar char="v"/>
            </a:pPr>
            <a:r>
              <a:rPr lang="en-US" sz="3200" dirty="0">
                <a:solidFill>
                  <a:prstClr val="black"/>
                </a:solidFill>
                <a:latin typeface="Arial" pitchFamily="34" charset="0"/>
                <a:cs typeface="Arial" pitchFamily="34" charset="0"/>
              </a:rPr>
              <a:t>Tourette’s </a:t>
            </a:r>
            <a:r>
              <a:rPr lang="en-US" sz="3200" dirty="0" smtClean="0">
                <a:solidFill>
                  <a:prstClr val="black"/>
                </a:solidFill>
                <a:latin typeface="Arial" pitchFamily="34" charset="0"/>
                <a:cs typeface="Arial" pitchFamily="34" charset="0"/>
              </a:rPr>
              <a:t>Syndrome</a:t>
            </a:r>
          </a:p>
          <a:p>
            <a:pPr marL="463550" lvl="0" indent="-463550">
              <a:lnSpc>
                <a:spcPct val="90000"/>
              </a:lnSpc>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Delayed </a:t>
            </a:r>
            <a:r>
              <a:rPr lang="en-US" sz="3200" dirty="0">
                <a:solidFill>
                  <a:prstClr val="black"/>
                </a:solidFill>
                <a:latin typeface="Arial" pitchFamily="34" charset="0"/>
                <a:cs typeface="Arial" pitchFamily="34" charset="0"/>
              </a:rPr>
              <a:t>and/or Impaired Language </a:t>
            </a:r>
            <a:r>
              <a:rPr lang="en-US" sz="3200" dirty="0" smtClean="0">
                <a:solidFill>
                  <a:prstClr val="black"/>
                </a:solidFill>
                <a:latin typeface="Arial" pitchFamily="34" charset="0"/>
                <a:cs typeface="Arial" pitchFamily="34" charset="0"/>
              </a:rPr>
              <a:t>Development</a:t>
            </a:r>
          </a:p>
          <a:p>
            <a:pPr marL="463550" lvl="0" indent="-463550">
              <a:lnSpc>
                <a:spcPct val="90000"/>
              </a:lnSpc>
              <a:spcAft>
                <a:spcPts val="1200"/>
              </a:spcAft>
              <a:buClrTx/>
              <a:buSzPct val="100000"/>
              <a:buFont typeface="Wingdings" pitchFamily="2" charset="2"/>
              <a:buChar char="v"/>
            </a:pPr>
            <a:r>
              <a:rPr lang="en-US" sz="3200" dirty="0">
                <a:solidFill>
                  <a:prstClr val="black"/>
                </a:solidFill>
                <a:latin typeface="Arial" pitchFamily="34" charset="0"/>
                <a:cs typeface="Arial" pitchFamily="34" charset="0"/>
              </a:rPr>
              <a:t>Delayed and/or Impaired Social </a:t>
            </a:r>
            <a:r>
              <a:rPr lang="en-US" sz="3200" dirty="0" smtClean="0">
                <a:solidFill>
                  <a:prstClr val="black"/>
                </a:solidFill>
                <a:latin typeface="Arial" pitchFamily="34" charset="0"/>
                <a:cs typeface="Arial" pitchFamily="34" charset="0"/>
              </a:rPr>
              <a:t>Development</a:t>
            </a:r>
          </a:p>
        </p:txBody>
      </p:sp>
      <p:sp>
        <p:nvSpPr>
          <p:cNvPr id="8"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The Neurology of Autism</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64512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685800" y="1295400"/>
            <a:ext cx="4229100" cy="4251960"/>
          </a:xfrm>
        </p:spPr>
      </p:pic>
      <p:sp>
        <p:nvSpPr>
          <p:cNvPr id="6" name="Content Placeholder 5"/>
          <p:cNvSpPr>
            <a:spLocks noGrp="1"/>
          </p:cNvSpPr>
          <p:nvPr>
            <p:ph sz="quarter" idx="4"/>
          </p:nvPr>
        </p:nvSpPr>
        <p:spPr>
          <a:xfrm>
            <a:off x="4876800" y="1295400"/>
            <a:ext cx="3810000" cy="4876800"/>
          </a:xfrm>
        </p:spPr>
        <p:txBody>
          <a:bodyPr>
            <a:normAutofit/>
          </a:bodyPr>
          <a:lstStyle/>
          <a:p>
            <a:pPr marL="463550" lvl="0" indent="-463550">
              <a:lnSpc>
                <a:spcPct val="90000"/>
              </a:lnSpc>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Impaired </a:t>
            </a:r>
            <a:r>
              <a:rPr lang="en-US" sz="3200" dirty="0">
                <a:solidFill>
                  <a:prstClr val="black"/>
                </a:solidFill>
                <a:latin typeface="Arial" pitchFamily="34" charset="0"/>
                <a:cs typeface="Arial" pitchFamily="34" charset="0"/>
              </a:rPr>
              <a:t>Executive Functioning</a:t>
            </a:r>
          </a:p>
          <a:p>
            <a:pPr marL="463550" lvl="0" indent="-463550">
              <a:lnSpc>
                <a:spcPct val="90000"/>
              </a:lnSpc>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Impaired motor skills</a:t>
            </a:r>
          </a:p>
          <a:p>
            <a:pPr marL="463550" lvl="0" indent="-463550">
              <a:lnSpc>
                <a:spcPct val="90000"/>
              </a:lnSpc>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Impaired hand-eye coordination</a:t>
            </a:r>
            <a:endParaRPr lang="en-US" sz="3200" dirty="0">
              <a:solidFill>
                <a:prstClr val="black"/>
              </a:solidFill>
              <a:latin typeface="Arial" pitchFamily="34" charset="0"/>
              <a:cs typeface="Arial" pitchFamily="34" charset="0"/>
            </a:endParaRPr>
          </a:p>
          <a:p>
            <a:pPr marL="463550" lvl="0" indent="-463550">
              <a:lnSpc>
                <a:spcPct val="90000"/>
              </a:lnSpc>
              <a:spcAft>
                <a:spcPts val="1200"/>
              </a:spcAft>
              <a:buClrTx/>
              <a:buSzPct val="100000"/>
              <a:buFont typeface="Wingdings" pitchFamily="2" charset="2"/>
              <a:buChar char="v"/>
            </a:pPr>
            <a:r>
              <a:rPr lang="en-US" sz="3200" dirty="0">
                <a:solidFill>
                  <a:prstClr val="black"/>
                </a:solidFill>
                <a:latin typeface="Arial" pitchFamily="34" charset="0"/>
                <a:cs typeface="Arial" pitchFamily="34" charset="0"/>
              </a:rPr>
              <a:t>Hyper Sensitivity to Medications</a:t>
            </a:r>
          </a:p>
          <a:p>
            <a:pPr marL="573088" lvl="0" indent="-463550">
              <a:lnSpc>
                <a:spcPct val="90000"/>
              </a:lnSpc>
              <a:spcAft>
                <a:spcPts val="1200"/>
              </a:spcAft>
              <a:buClr>
                <a:srgbClr val="AA2B1E"/>
              </a:buClr>
              <a:buFont typeface="Wingdings" pitchFamily="2" charset="2"/>
              <a:buChar char="v"/>
            </a:pPr>
            <a:endParaRPr lang="en-US" sz="1200" dirty="0">
              <a:solidFill>
                <a:prstClr val="black"/>
              </a:solidFill>
              <a:latin typeface="Arial" pitchFamily="34" charset="0"/>
              <a:cs typeface="Arial" pitchFamily="34" charset="0"/>
            </a:endParaRPr>
          </a:p>
          <a:p>
            <a:endParaRPr lang="en-US" dirty="0"/>
          </a:p>
        </p:txBody>
      </p:sp>
      <p:sp>
        <p:nvSpPr>
          <p:cNvPr id="8"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The Neurology of Autism</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53211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marR="0" indent="0" algn="ctr">
              <a:lnSpc>
                <a:spcPct val="90000"/>
              </a:lnSpc>
              <a:spcBef>
                <a:spcPts val="0"/>
              </a:spcBef>
              <a:spcAft>
                <a:spcPts val="1200"/>
              </a:spcAft>
              <a:buNone/>
            </a:pPr>
            <a:r>
              <a:rPr lang="en-US" sz="3200" b="1" u="sng" cap="small" dirty="0">
                <a:latin typeface="Arial"/>
                <a:ea typeface="Arial"/>
                <a:cs typeface="Times New Roman"/>
              </a:rPr>
              <a:t>Brain Plasticity</a:t>
            </a:r>
            <a:endParaRPr lang="en-US" sz="4400" dirty="0">
              <a:latin typeface="Arial"/>
              <a:ea typeface="Arial"/>
              <a:cs typeface="Times New Roman"/>
            </a:endParaRPr>
          </a:p>
          <a:p>
            <a:pPr marL="0" indent="0">
              <a:lnSpc>
                <a:spcPct val="90000"/>
              </a:lnSpc>
              <a:spcBef>
                <a:spcPts val="0"/>
              </a:spcBef>
              <a:spcAft>
                <a:spcPts val="1200"/>
              </a:spcAft>
              <a:buNone/>
            </a:pPr>
            <a:r>
              <a:rPr lang="en-US" sz="3200" dirty="0">
                <a:latin typeface="Arial"/>
                <a:ea typeface="Arial"/>
                <a:cs typeface="Times New Roman"/>
              </a:rPr>
              <a:t>The brain of every life form on Earth is constantly changing, enabling it to adapt in both positive and negative </a:t>
            </a:r>
            <a:r>
              <a:rPr lang="en-US" sz="3200" dirty="0" smtClean="0">
                <a:latin typeface="Arial"/>
                <a:ea typeface="Arial"/>
                <a:cs typeface="Times New Roman"/>
              </a:rPr>
              <a:t>ways.</a:t>
            </a:r>
          </a:p>
          <a:p>
            <a:pPr marL="0" indent="0">
              <a:lnSpc>
                <a:spcPct val="90000"/>
              </a:lnSpc>
              <a:spcBef>
                <a:spcPts val="0"/>
              </a:spcBef>
              <a:spcAft>
                <a:spcPts val="1200"/>
              </a:spcAft>
              <a:buNone/>
            </a:pPr>
            <a:r>
              <a:rPr lang="en-US" sz="3200" dirty="0" smtClean="0">
                <a:solidFill>
                  <a:prstClr val="black"/>
                </a:solidFill>
                <a:latin typeface="Arial" pitchFamily="34" charset="0"/>
                <a:cs typeface="Arial" pitchFamily="34" charset="0"/>
              </a:rPr>
              <a:t>This </a:t>
            </a:r>
            <a:r>
              <a:rPr lang="en-US" sz="3200" dirty="0">
                <a:solidFill>
                  <a:prstClr val="black"/>
                </a:solidFill>
                <a:latin typeface="Arial" pitchFamily="34" charset="0"/>
                <a:cs typeface="Arial" pitchFamily="34" charset="0"/>
              </a:rPr>
              <a:t>provides us with a scientific basis to believe that some areas which </a:t>
            </a:r>
            <a:r>
              <a:rPr lang="en-US" sz="3200" dirty="0" smtClean="0">
                <a:solidFill>
                  <a:prstClr val="black"/>
                </a:solidFill>
                <a:latin typeface="Arial" pitchFamily="34" charset="0"/>
                <a:cs typeface="Arial" pitchFamily="34" charset="0"/>
              </a:rPr>
              <a:t>Autistics/ Aspies </a:t>
            </a:r>
            <a:r>
              <a:rPr lang="en-US" sz="3200" dirty="0">
                <a:solidFill>
                  <a:prstClr val="black"/>
                </a:solidFill>
                <a:latin typeface="Arial" pitchFamily="34" charset="0"/>
                <a:cs typeface="Arial" pitchFamily="34" charset="0"/>
              </a:rPr>
              <a:t>struggle with may self-correct and/or be modifiable. </a:t>
            </a: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chemeClr val="accent2"/>
                </a:solidFill>
                <a:latin typeface="Arial" pitchFamily="34" charset="0"/>
                <a:cs typeface="Arial" pitchFamily="34" charset="0"/>
              </a:rPr>
              <a:t>The Neurology of Autism</a:t>
            </a:r>
          </a:p>
        </p:txBody>
      </p:sp>
    </p:spTree>
    <p:extLst>
      <p:ext uri="{BB962C8B-B14F-4D97-AF65-F5344CB8AC3E}">
        <p14:creationId xmlns:p14="http://schemas.microsoft.com/office/powerpoint/2010/main" val="15096315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marR="0" indent="0" algn="ctr">
              <a:lnSpc>
                <a:spcPct val="90000"/>
              </a:lnSpc>
              <a:spcBef>
                <a:spcPts val="0"/>
              </a:spcBef>
              <a:spcAft>
                <a:spcPts val="600"/>
              </a:spcAft>
              <a:buNone/>
            </a:pPr>
            <a:r>
              <a:rPr lang="en-US" sz="3200" b="1" u="sng" cap="small" dirty="0">
                <a:latin typeface="Arial"/>
                <a:ea typeface="Arial"/>
                <a:cs typeface="Times New Roman"/>
              </a:rPr>
              <a:t>Brain Plasticity</a:t>
            </a:r>
            <a:endParaRPr lang="en-US" sz="4400" dirty="0">
              <a:latin typeface="Arial"/>
              <a:ea typeface="Arial"/>
              <a:cs typeface="Times New Roman"/>
            </a:endParaRPr>
          </a:p>
          <a:p>
            <a:pPr marL="0" indent="0">
              <a:lnSpc>
                <a:spcPct val="90000"/>
              </a:lnSpc>
              <a:buNone/>
            </a:pPr>
            <a:r>
              <a:rPr lang="en-US" sz="3200" dirty="0" smtClean="0">
                <a:latin typeface="Arial"/>
                <a:ea typeface="Arial"/>
                <a:cs typeface="Times New Roman"/>
              </a:rPr>
              <a:t>This is not to say that we ever out grow Autism/Asperger’s, but that just because we struggled with something 10-20 years ago, we should not assume that we will still struggle with it today.</a:t>
            </a: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chemeClr val="accent2"/>
                </a:solidFill>
                <a:latin typeface="Arial" pitchFamily="34" charset="0"/>
                <a:cs typeface="Arial" pitchFamily="34" charset="0"/>
              </a:rPr>
              <a:t>The Neurology of Autism</a:t>
            </a:r>
          </a:p>
        </p:txBody>
      </p:sp>
    </p:spTree>
    <p:extLst>
      <p:ext uri="{BB962C8B-B14F-4D97-AF65-F5344CB8AC3E}">
        <p14:creationId xmlns:p14="http://schemas.microsoft.com/office/powerpoint/2010/main" val="28460544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marR="0" indent="0" algn="ctr">
              <a:lnSpc>
                <a:spcPct val="90000"/>
              </a:lnSpc>
              <a:spcBef>
                <a:spcPts val="0"/>
              </a:spcBef>
              <a:spcAft>
                <a:spcPts val="600"/>
              </a:spcAft>
              <a:buNone/>
            </a:pPr>
            <a:r>
              <a:rPr lang="en-US" sz="3200" b="1" u="sng" cap="small" dirty="0">
                <a:latin typeface="Arial"/>
                <a:ea typeface="Arial"/>
                <a:cs typeface="Times New Roman"/>
              </a:rPr>
              <a:t>Brain Plasticity</a:t>
            </a:r>
            <a:endParaRPr lang="en-US" sz="4400" dirty="0">
              <a:latin typeface="Arial"/>
              <a:ea typeface="Arial"/>
              <a:cs typeface="Times New Roman"/>
            </a:endParaRPr>
          </a:p>
          <a:p>
            <a:pPr marL="0" indent="0">
              <a:lnSpc>
                <a:spcPct val="90000"/>
              </a:lnSpc>
              <a:buNone/>
            </a:pPr>
            <a:r>
              <a:rPr lang="en-US" sz="3200" dirty="0" smtClean="0">
                <a:latin typeface="Arial"/>
                <a:ea typeface="Arial"/>
                <a:cs typeface="Times New Roman"/>
              </a:rPr>
              <a:t>Nevertheless, this process will eventually start working in reverse in all human beings once we reach the age in which all parts of our minds &amp; bodies </a:t>
            </a:r>
            <a:r>
              <a:rPr lang="en-US" sz="3200" dirty="0">
                <a:latin typeface="Arial"/>
                <a:ea typeface="Arial"/>
                <a:cs typeface="Times New Roman"/>
              </a:rPr>
              <a:t>begin to </a:t>
            </a:r>
            <a:r>
              <a:rPr lang="en-US" sz="3200" dirty="0" smtClean="0">
                <a:latin typeface="Arial"/>
                <a:ea typeface="Arial"/>
                <a:cs typeface="Times New Roman"/>
              </a:rPr>
              <a:t>deteriorate.</a:t>
            </a: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chemeClr val="accent2"/>
                </a:solidFill>
                <a:latin typeface="Arial" pitchFamily="34" charset="0"/>
                <a:cs typeface="Arial" pitchFamily="34" charset="0"/>
              </a:rPr>
              <a:t>The Neurology of Autism</a:t>
            </a:r>
          </a:p>
        </p:txBody>
      </p:sp>
    </p:spTree>
    <p:extLst>
      <p:ext uri="{BB962C8B-B14F-4D97-AF65-F5344CB8AC3E}">
        <p14:creationId xmlns:p14="http://schemas.microsoft.com/office/powerpoint/2010/main" val="3065859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marR="0" indent="0" algn="ctr">
              <a:lnSpc>
                <a:spcPct val="90000"/>
              </a:lnSpc>
              <a:spcBef>
                <a:spcPts val="0"/>
              </a:spcBef>
              <a:spcAft>
                <a:spcPts val="600"/>
              </a:spcAft>
              <a:buNone/>
            </a:pPr>
            <a:r>
              <a:rPr lang="en-US" sz="3200" b="1" u="sng" cap="small" dirty="0" smtClean="0">
                <a:latin typeface="Arial"/>
                <a:ea typeface="Arial"/>
                <a:cs typeface="Times New Roman"/>
              </a:rPr>
              <a:t>Natural Countermeasures</a:t>
            </a:r>
            <a:endParaRPr lang="en-US" sz="4400" dirty="0">
              <a:latin typeface="Arial"/>
              <a:ea typeface="Arial"/>
              <a:cs typeface="Times New Roman"/>
            </a:endParaRPr>
          </a:p>
          <a:p>
            <a:pPr marL="0" indent="0">
              <a:lnSpc>
                <a:spcPct val="90000"/>
              </a:lnSpc>
              <a:buNone/>
            </a:pPr>
            <a:r>
              <a:rPr lang="en-US" sz="3200" dirty="0" smtClean="0">
                <a:latin typeface="Arial"/>
                <a:ea typeface="Arial"/>
                <a:cs typeface="Times New Roman"/>
              </a:rPr>
              <a:t>It is well know fact that someone who loses their sight will develop an increased sense of hearing.</a:t>
            </a:r>
          </a:p>
          <a:p>
            <a:pPr marL="0" indent="0">
              <a:lnSpc>
                <a:spcPct val="90000"/>
              </a:lnSpc>
              <a:buNone/>
            </a:pPr>
            <a:r>
              <a:rPr lang="en-US" sz="3200" dirty="0" smtClean="0">
                <a:solidFill>
                  <a:prstClr val="black"/>
                </a:solidFill>
                <a:latin typeface="Arial"/>
                <a:cs typeface="Times New Roman"/>
              </a:rPr>
              <a:t>This concept is not just limited to the blind, but is a well known factor in so many other physical disabilities that the healthy part(s) of a body will compensate for unhealthy or injured part(s).</a:t>
            </a: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chemeClr val="accent2"/>
                </a:solidFill>
                <a:latin typeface="Arial" pitchFamily="34" charset="0"/>
                <a:cs typeface="Arial" pitchFamily="34" charset="0"/>
              </a:rPr>
              <a:t>The Neurology of Autism</a:t>
            </a:r>
          </a:p>
        </p:txBody>
      </p:sp>
    </p:spTree>
    <p:extLst>
      <p:ext uri="{BB962C8B-B14F-4D97-AF65-F5344CB8AC3E}">
        <p14:creationId xmlns:p14="http://schemas.microsoft.com/office/powerpoint/2010/main" val="24743105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marR="0" indent="0" algn="ctr">
              <a:lnSpc>
                <a:spcPct val="90000"/>
              </a:lnSpc>
              <a:spcBef>
                <a:spcPts val="0"/>
              </a:spcBef>
              <a:spcAft>
                <a:spcPts val="600"/>
              </a:spcAft>
              <a:buNone/>
            </a:pPr>
            <a:r>
              <a:rPr lang="en-US" sz="3200" b="1" u="sng" cap="small" dirty="0" smtClean="0">
                <a:latin typeface="Arial"/>
                <a:ea typeface="Arial"/>
                <a:cs typeface="Times New Roman"/>
              </a:rPr>
              <a:t>Natural Countermeasures</a:t>
            </a:r>
            <a:endParaRPr lang="en-US" sz="4400" dirty="0">
              <a:latin typeface="Arial"/>
              <a:ea typeface="Arial"/>
              <a:cs typeface="Times New Roman"/>
            </a:endParaRPr>
          </a:p>
          <a:p>
            <a:pPr marL="0" indent="0">
              <a:lnSpc>
                <a:spcPct val="90000"/>
              </a:lnSpc>
              <a:buNone/>
            </a:pPr>
            <a:r>
              <a:rPr lang="en-US" sz="3200" dirty="0" smtClean="0">
                <a:latin typeface="Arial"/>
                <a:ea typeface="Arial"/>
                <a:cs typeface="Times New Roman"/>
              </a:rPr>
              <a:t>Not only do I believe that this gives us a basis to consider the possibility that this same principle may at play for those with developmental disabilities, but I believe that I can provide specific examples of it being a factor in the day-to-day lives of Autistics/ Aspies.</a:t>
            </a: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chemeClr val="accent2"/>
                </a:solidFill>
                <a:latin typeface="Arial" pitchFamily="34" charset="0"/>
                <a:cs typeface="Arial" pitchFamily="34" charset="0"/>
              </a:rPr>
              <a:t>The Neurology of Autism</a:t>
            </a:r>
          </a:p>
        </p:txBody>
      </p:sp>
    </p:spTree>
    <p:extLst>
      <p:ext uri="{BB962C8B-B14F-4D97-AF65-F5344CB8AC3E}">
        <p14:creationId xmlns:p14="http://schemas.microsoft.com/office/powerpoint/2010/main" val="739576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752601"/>
            <a:ext cx="9144000" cy="1829761"/>
          </a:xfrm>
        </p:spPr>
        <p:txBody>
          <a:bodyPr>
            <a:normAutofit/>
          </a:bodyPr>
          <a:lstStyle/>
          <a:p>
            <a:pPr algn="ctr"/>
            <a:r>
              <a:rPr lang="en-US" sz="3200" cap="small" dirty="0" smtClean="0">
                <a:solidFill>
                  <a:schemeClr val="accent2"/>
                </a:solidFill>
                <a:latin typeface="Arial" pitchFamily="34" charset="0"/>
                <a:cs typeface="Arial" pitchFamily="34" charset="0"/>
              </a:rPr>
              <a:t>Impaired </a:t>
            </a:r>
            <a:r>
              <a:rPr lang="en-US" sz="3200" cap="small" dirty="0">
                <a:solidFill>
                  <a:schemeClr val="accent2"/>
                </a:solidFill>
                <a:latin typeface="Arial" pitchFamily="34" charset="0"/>
                <a:cs typeface="Arial" pitchFamily="34" charset="0"/>
              </a:rPr>
              <a:t>Executive Functioning</a:t>
            </a:r>
          </a:p>
        </p:txBody>
      </p:sp>
    </p:spTree>
    <p:extLst>
      <p:ext uri="{BB962C8B-B14F-4D97-AF65-F5344CB8AC3E}">
        <p14:creationId xmlns:p14="http://schemas.microsoft.com/office/powerpoint/2010/main" val="2698304934"/>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What </a:t>
            </a:r>
            <a:r>
              <a:rPr lang="en-US" sz="3200" b="1" u="sng" cap="small" dirty="0">
                <a:solidFill>
                  <a:prstClr val="black"/>
                </a:solidFill>
                <a:latin typeface="Arial" pitchFamily="34" charset="0"/>
                <a:cs typeface="Arial" pitchFamily="34" charset="0"/>
              </a:rPr>
              <a:t>is Executive Functioning?</a:t>
            </a:r>
          </a:p>
          <a:p>
            <a:pPr marL="0" lvl="0" indent="0">
              <a:lnSpc>
                <a:spcPct val="90000"/>
              </a:lnSpc>
              <a:spcBef>
                <a:spcPts val="0"/>
              </a:spcBef>
              <a:spcAft>
                <a:spcPts val="1200"/>
              </a:spcAft>
              <a:buClr>
                <a:schemeClr val="accent2"/>
              </a:buClr>
              <a:buSzPct val="100000"/>
              <a:buNone/>
            </a:pPr>
            <a:r>
              <a:rPr lang="en-US" sz="3200" dirty="0">
                <a:solidFill>
                  <a:prstClr val="black"/>
                </a:solidFill>
                <a:latin typeface="Arial" pitchFamily="34" charset="0"/>
                <a:cs typeface="Arial" pitchFamily="34" charset="0"/>
              </a:rPr>
              <a:t>“The brain’s ability to control itself and the environment so as to accomplish its </a:t>
            </a:r>
            <a:r>
              <a:rPr lang="en-US" sz="3200" dirty="0" smtClean="0">
                <a:solidFill>
                  <a:prstClr val="black"/>
                </a:solidFill>
                <a:latin typeface="Arial" pitchFamily="34" charset="0"/>
                <a:cs typeface="Arial" pitchFamily="34" charset="0"/>
              </a:rPr>
              <a:t>goals.”</a:t>
            </a:r>
          </a:p>
          <a:p>
            <a:pPr marL="0" lvl="0" indent="0" algn="r">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a:t>
            </a:r>
            <a:r>
              <a:rPr lang="en-US" sz="3200" dirty="0">
                <a:solidFill>
                  <a:prstClr val="black"/>
                </a:solidFill>
                <a:latin typeface="Arial" pitchFamily="34" charset="0"/>
                <a:cs typeface="Arial" pitchFamily="34" charset="0"/>
              </a:rPr>
              <a:t>Sue Golubock)</a:t>
            </a:r>
            <a:endParaRPr lang="en-US" sz="3200" dirty="0" smtClean="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a:solidFill>
                  <a:prstClr val="black"/>
                </a:solidFill>
                <a:latin typeface="Arial" pitchFamily="34" charset="0"/>
                <a:cs typeface="Arial" pitchFamily="34" charset="0"/>
              </a:rPr>
              <a:t>Some aspects of executive functioning that Autistics are notorious for struggling with include:</a:t>
            </a: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Executive 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6618809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1000"/>
                                        <p:tgtEl>
                                          <p:spTgt spid="2">
                                            <p:txEl>
                                              <p:pRg st="3" end="3"/>
                                            </p:txEl>
                                          </p:spTgt>
                                        </p:tgtEl>
                                      </p:cBhvr>
                                    </p:animEffect>
                                    <p:anim calcmode="lin" valueType="num">
                                      <p:cBhvr>
                                        <p:cTn id="2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029200"/>
          </a:xfrm>
        </p:spPr>
        <p:txBody>
          <a:bodyPr>
            <a:no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What </a:t>
            </a:r>
            <a:r>
              <a:rPr lang="en-US" sz="3200" b="1" u="sng" cap="small" dirty="0">
                <a:solidFill>
                  <a:prstClr val="black"/>
                </a:solidFill>
                <a:latin typeface="Arial" pitchFamily="34" charset="0"/>
                <a:cs typeface="Arial" pitchFamily="34" charset="0"/>
              </a:rPr>
              <a:t>is Executive Functioning?</a:t>
            </a:r>
          </a:p>
          <a:p>
            <a:pPr marL="463550" lvl="0" indent="-463550">
              <a:lnSpc>
                <a:spcPct val="90000"/>
              </a:lnSpc>
              <a:spcBef>
                <a:spcPts val="0"/>
              </a:spcBef>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The </a:t>
            </a:r>
            <a:r>
              <a:rPr lang="en-US" sz="3200" dirty="0">
                <a:solidFill>
                  <a:prstClr val="black"/>
                </a:solidFill>
                <a:latin typeface="Arial" pitchFamily="34" charset="0"/>
                <a:cs typeface="Arial" pitchFamily="34" charset="0"/>
              </a:rPr>
              <a:t>ability to remember information long enough to do something with it.</a:t>
            </a:r>
          </a:p>
          <a:p>
            <a:pPr marL="463550" lvl="0" indent="-463550">
              <a:lnSpc>
                <a:spcPct val="90000"/>
              </a:lnSpc>
              <a:spcBef>
                <a:spcPts val="0"/>
              </a:spcBef>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The </a:t>
            </a:r>
            <a:r>
              <a:rPr lang="en-US" sz="3200" dirty="0">
                <a:solidFill>
                  <a:prstClr val="black"/>
                </a:solidFill>
                <a:latin typeface="Arial" pitchFamily="34" charset="0"/>
                <a:cs typeface="Arial" pitchFamily="34" charset="0"/>
              </a:rPr>
              <a:t>ability to follow a step by step procedure to…</a:t>
            </a:r>
          </a:p>
          <a:p>
            <a:pPr marL="914400" lvl="1" indent="-450850">
              <a:lnSpc>
                <a:spcPct val="90000"/>
              </a:lnSpc>
              <a:spcBef>
                <a:spcPts val="0"/>
              </a:spcBef>
              <a:spcAft>
                <a:spcPts val="1200"/>
              </a:spcAft>
              <a:buClrTx/>
              <a:buSzPct val="100000"/>
              <a:buFont typeface="Wingdings" pitchFamily="2" charset="2"/>
              <a:buChar char="Ø"/>
            </a:pPr>
            <a:r>
              <a:rPr lang="en-US" sz="3200" dirty="0" smtClean="0">
                <a:solidFill>
                  <a:prstClr val="black"/>
                </a:solidFill>
                <a:latin typeface="Arial" pitchFamily="34" charset="0"/>
                <a:cs typeface="Arial" pitchFamily="34" charset="0"/>
              </a:rPr>
              <a:t>…</a:t>
            </a:r>
            <a:r>
              <a:rPr lang="en-US" sz="3200" dirty="0">
                <a:solidFill>
                  <a:prstClr val="black"/>
                </a:solidFill>
                <a:latin typeface="Arial" pitchFamily="34" charset="0"/>
                <a:cs typeface="Arial" pitchFamily="34" charset="0"/>
              </a:rPr>
              <a:t>plan and organize a task</a:t>
            </a:r>
            <a:r>
              <a:rPr lang="en-US" sz="3200" dirty="0" smtClean="0">
                <a:solidFill>
                  <a:prstClr val="black"/>
                </a:solidFill>
                <a:latin typeface="Arial" pitchFamily="34" charset="0"/>
                <a:cs typeface="Arial" pitchFamily="34" charset="0"/>
              </a:rPr>
              <a:t>.</a:t>
            </a:r>
          </a:p>
          <a:p>
            <a:pPr marL="914400" lvl="1" indent="-450850">
              <a:lnSpc>
                <a:spcPct val="90000"/>
              </a:lnSpc>
              <a:spcBef>
                <a:spcPts val="0"/>
              </a:spcBef>
              <a:spcAft>
                <a:spcPts val="1200"/>
              </a:spcAft>
              <a:buClrTx/>
              <a:buSzPct val="100000"/>
              <a:buFont typeface="Wingdings" pitchFamily="2" charset="2"/>
              <a:buChar char="Ø"/>
            </a:pPr>
            <a:r>
              <a:rPr lang="en-US" sz="3200" dirty="0" smtClean="0">
                <a:solidFill>
                  <a:prstClr val="black"/>
                </a:solidFill>
                <a:latin typeface="Arial" pitchFamily="34" charset="0"/>
                <a:cs typeface="Arial" pitchFamily="34" charset="0"/>
              </a:rPr>
              <a:t>…carry out complex instructions.</a:t>
            </a:r>
          </a:p>
          <a:p>
            <a:pPr marL="109538" lvl="0" indent="0">
              <a:spcBef>
                <a:spcPts val="0"/>
              </a:spcBef>
              <a:spcAft>
                <a:spcPts val="1200"/>
              </a:spcAft>
              <a:buClrTx/>
              <a:buSzPct val="100000"/>
              <a:buNone/>
            </a:pPr>
            <a:endParaRPr lang="en-US" sz="32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Executive 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5781287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What </a:t>
            </a:r>
            <a:r>
              <a:rPr lang="en-US" sz="3200" b="1" u="sng" cap="small" dirty="0">
                <a:solidFill>
                  <a:prstClr val="black"/>
                </a:solidFill>
                <a:latin typeface="Arial" pitchFamily="34" charset="0"/>
                <a:cs typeface="Arial" pitchFamily="34" charset="0"/>
              </a:rPr>
              <a:t>is Executive Functioning?</a:t>
            </a:r>
          </a:p>
          <a:p>
            <a:pPr marL="463550" lvl="0" indent="-463550">
              <a:lnSpc>
                <a:spcPct val="90000"/>
              </a:lnSpc>
              <a:spcBef>
                <a:spcPts val="0"/>
              </a:spcBef>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The </a:t>
            </a:r>
            <a:r>
              <a:rPr lang="en-US" sz="3200" dirty="0">
                <a:solidFill>
                  <a:prstClr val="black"/>
                </a:solidFill>
                <a:latin typeface="Arial" pitchFamily="34" charset="0"/>
                <a:cs typeface="Arial" pitchFamily="34" charset="0"/>
              </a:rPr>
              <a:t>ability to organize one’s materials or the environment in order to find the tools/information needed to perform a task.</a:t>
            </a:r>
          </a:p>
          <a:p>
            <a:pPr marL="463550" lvl="0" indent="-463550">
              <a:lnSpc>
                <a:spcPct val="90000"/>
              </a:lnSpc>
              <a:spcBef>
                <a:spcPts val="0"/>
              </a:spcBef>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The </a:t>
            </a:r>
            <a:r>
              <a:rPr lang="en-US" sz="3200" dirty="0">
                <a:solidFill>
                  <a:prstClr val="black"/>
                </a:solidFill>
                <a:latin typeface="Arial" pitchFamily="34" charset="0"/>
                <a:cs typeface="Arial" pitchFamily="34" charset="0"/>
              </a:rPr>
              <a:t>ability to stop one’s focus and shift to something else as required to complete a </a:t>
            </a:r>
            <a:r>
              <a:rPr lang="en-US" sz="3200" dirty="0" smtClean="0">
                <a:solidFill>
                  <a:prstClr val="black"/>
                </a:solidFill>
                <a:latin typeface="Arial" pitchFamily="34" charset="0"/>
                <a:cs typeface="Arial" pitchFamily="34" charset="0"/>
              </a:rPr>
              <a:t>task</a:t>
            </a:r>
            <a:endParaRPr lang="en-US" sz="32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Executive 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451873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What </a:t>
            </a:r>
            <a:r>
              <a:rPr lang="en-US" sz="3200" b="1" u="sng" cap="small" dirty="0">
                <a:solidFill>
                  <a:prstClr val="black"/>
                </a:solidFill>
                <a:latin typeface="Arial" pitchFamily="34" charset="0"/>
                <a:cs typeface="Arial" pitchFamily="34" charset="0"/>
              </a:rPr>
              <a:t>is Executive Functioning?</a:t>
            </a:r>
          </a:p>
          <a:p>
            <a:pPr marL="463550" lvl="0" indent="-463550">
              <a:lnSpc>
                <a:spcPct val="90000"/>
              </a:lnSpc>
              <a:spcBef>
                <a:spcPts val="0"/>
              </a:spcBef>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The </a:t>
            </a:r>
            <a:r>
              <a:rPr lang="en-US" sz="3200" dirty="0">
                <a:solidFill>
                  <a:prstClr val="black"/>
                </a:solidFill>
                <a:latin typeface="Arial" pitchFamily="34" charset="0"/>
                <a:cs typeface="Arial" pitchFamily="34" charset="0"/>
              </a:rPr>
              <a:t>ability to control one’s emotions in order to adapt when a task is not progressing as expected</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Executive 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905705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
                <a:schemeClr val="accent2"/>
              </a:buClr>
              <a:buSzPct val="100000"/>
              <a:buNone/>
            </a:pPr>
            <a:endParaRPr lang="en-US" sz="5400" b="1" cap="small" dirty="0" smtClean="0">
              <a:solidFill>
                <a:prstClr val="black"/>
              </a:solidFill>
              <a:latin typeface="Arial" pitchFamily="34" charset="0"/>
              <a:cs typeface="Arial" pitchFamily="34" charset="0"/>
            </a:endParaRPr>
          </a:p>
          <a:p>
            <a:pPr marL="0" lvl="0" indent="0" algn="ctr">
              <a:lnSpc>
                <a:spcPct val="90000"/>
              </a:lnSpc>
              <a:spcBef>
                <a:spcPts val="0"/>
              </a:spcBef>
              <a:buClr>
                <a:schemeClr val="accent2"/>
              </a:buClr>
              <a:buSzPct val="100000"/>
              <a:buNone/>
            </a:pPr>
            <a:endParaRPr lang="en-US" sz="5400" b="1" cap="small" dirty="0">
              <a:solidFill>
                <a:prstClr val="black"/>
              </a:solidFill>
              <a:latin typeface="Arial" pitchFamily="34" charset="0"/>
              <a:cs typeface="Arial" pitchFamily="34" charset="0"/>
            </a:endParaRPr>
          </a:p>
          <a:p>
            <a:pPr marL="0" lvl="0" indent="0" algn="ctr">
              <a:lnSpc>
                <a:spcPct val="90000"/>
              </a:lnSpc>
              <a:spcBef>
                <a:spcPts val="0"/>
              </a:spcBef>
              <a:buClr>
                <a:schemeClr val="accent2"/>
              </a:buClr>
              <a:buSzPct val="100000"/>
              <a:buNone/>
            </a:pPr>
            <a:r>
              <a:rPr lang="en-US" sz="5400" b="1" cap="small" dirty="0" smtClean="0">
                <a:solidFill>
                  <a:prstClr val="black"/>
                </a:solidFill>
                <a:latin typeface="Arial" pitchFamily="34" charset="0"/>
                <a:cs typeface="Arial" pitchFamily="34" charset="0"/>
              </a:rPr>
              <a:t>Go </a:t>
            </a:r>
            <a:r>
              <a:rPr lang="en-US" sz="5400" b="1" cap="small" dirty="0">
                <a:solidFill>
                  <a:prstClr val="black"/>
                </a:solidFill>
                <a:latin typeface="Arial" pitchFamily="34" charset="0"/>
                <a:cs typeface="Arial" pitchFamily="34" charset="0"/>
              </a:rPr>
              <a:t>To </a:t>
            </a:r>
            <a:r>
              <a:rPr lang="en-US" sz="5400" b="1" i="1" cap="small" dirty="0" smtClean="0">
                <a:solidFill>
                  <a:prstClr val="black"/>
                </a:solidFill>
                <a:latin typeface="Arial" pitchFamily="34" charset="0"/>
                <a:cs typeface="Arial" pitchFamily="34" charset="0"/>
              </a:rPr>
              <a:t>“Developmental Milestones</a:t>
            </a:r>
            <a:r>
              <a:rPr lang="en-US" sz="5400" b="1" i="1" cap="small" dirty="0">
                <a:solidFill>
                  <a:prstClr val="black"/>
                </a:solidFill>
                <a:latin typeface="Arial" pitchFamily="34" charset="0"/>
                <a:cs typeface="Arial" pitchFamily="34" charset="0"/>
              </a:rPr>
              <a:t>”</a:t>
            </a:r>
            <a:r>
              <a:rPr lang="en-US" sz="5400" b="1" cap="small" dirty="0">
                <a:solidFill>
                  <a:prstClr val="black"/>
                </a:solidFill>
                <a:latin typeface="Arial" pitchFamily="34" charset="0"/>
                <a:cs typeface="Arial" pitchFamily="34" charset="0"/>
              </a:rPr>
              <a:t> </a:t>
            </a:r>
            <a:r>
              <a:rPr lang="en-US" sz="5400" b="1" cap="small" dirty="0" smtClean="0">
                <a:solidFill>
                  <a:prstClr val="black"/>
                </a:solidFill>
                <a:latin typeface="Arial" pitchFamily="34" charset="0"/>
                <a:cs typeface="Arial" pitchFamily="34" charset="0"/>
              </a:rPr>
              <a:t>Chart</a:t>
            </a:r>
            <a:endParaRPr lang="en-US" sz="54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Executive 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931473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Memory’s Role in Executive Functioning</a:t>
            </a:r>
            <a:endParaRPr lang="en-US" sz="3200" dirty="0" smtClean="0">
              <a:solidFill>
                <a:prstClr val="black"/>
              </a:solidFill>
              <a:latin typeface="Arial" pitchFamily="34" charset="0"/>
              <a:cs typeface="Arial" pitchFamily="34" charset="0"/>
            </a:endParaRPr>
          </a:p>
          <a:p>
            <a:pPr marL="0" lvl="0" indent="0">
              <a:lnSpc>
                <a:spcPct val="90000"/>
              </a:lnSpc>
              <a:spcBef>
                <a:spcPts val="0"/>
              </a:spcBef>
              <a:spcAft>
                <a:spcPts val="1200"/>
              </a:spcAft>
              <a:buClr>
                <a:srgbClr val="AA2B1E"/>
              </a:buClr>
              <a:buSzPct val="100000"/>
              <a:buNone/>
            </a:pPr>
            <a:r>
              <a:rPr lang="en-US" sz="3200" dirty="0" smtClean="0">
                <a:solidFill>
                  <a:prstClr val="black"/>
                </a:solidFill>
                <a:latin typeface="Arial" pitchFamily="34" charset="0"/>
                <a:cs typeface="Arial" pitchFamily="34" charset="0"/>
              </a:rPr>
              <a:t>The subject of memory is far more complex then commonly used terms of “Long </a:t>
            </a:r>
            <a:r>
              <a:rPr lang="en-US" sz="3200" dirty="0">
                <a:solidFill>
                  <a:prstClr val="black"/>
                </a:solidFill>
                <a:latin typeface="Arial" pitchFamily="34" charset="0"/>
                <a:cs typeface="Arial" pitchFamily="34" charset="0"/>
              </a:rPr>
              <a:t>Term” &amp; “Short </a:t>
            </a:r>
            <a:r>
              <a:rPr lang="en-US" sz="3200" dirty="0" smtClean="0">
                <a:solidFill>
                  <a:prstClr val="black"/>
                </a:solidFill>
                <a:latin typeface="Arial" pitchFamily="34" charset="0"/>
                <a:cs typeface="Arial" pitchFamily="34" charset="0"/>
              </a:rPr>
              <a:t>Term” memories.</a:t>
            </a:r>
          </a:p>
          <a:p>
            <a:pPr marL="0" lvl="0" indent="0">
              <a:lnSpc>
                <a:spcPct val="90000"/>
              </a:lnSpc>
              <a:spcBef>
                <a:spcPts val="0"/>
              </a:spcBef>
              <a:spcAft>
                <a:spcPts val="1200"/>
              </a:spcAft>
              <a:buClr>
                <a:srgbClr val="AA2B1E"/>
              </a:buClr>
              <a:buSzPct val="100000"/>
              <a:buNone/>
            </a:pPr>
            <a:r>
              <a:rPr lang="en-US" sz="3200" dirty="0" smtClean="0">
                <a:solidFill>
                  <a:prstClr val="black"/>
                </a:solidFill>
                <a:latin typeface="Arial" pitchFamily="34" charset="0"/>
                <a:cs typeface="Arial" pitchFamily="34" charset="0"/>
              </a:rPr>
              <a:t>There are probably at least a dozen different types of memory.</a:t>
            </a:r>
          </a:p>
          <a:p>
            <a:pPr marL="0" lvl="0" indent="0">
              <a:lnSpc>
                <a:spcPct val="90000"/>
              </a:lnSpc>
              <a:spcBef>
                <a:spcPts val="0"/>
              </a:spcBef>
              <a:spcAft>
                <a:spcPts val="1200"/>
              </a:spcAft>
              <a:buClr>
                <a:srgbClr val="AA2B1E"/>
              </a:buClr>
              <a:buSzPct val="100000"/>
              <a:buNone/>
            </a:pPr>
            <a:r>
              <a:rPr lang="en-US" sz="3200" dirty="0" smtClean="0">
                <a:solidFill>
                  <a:prstClr val="black"/>
                </a:solidFill>
                <a:latin typeface="Arial" pitchFamily="34" charset="0"/>
                <a:cs typeface="Arial" pitchFamily="34" charset="0"/>
              </a:rPr>
              <a:t>Several types of these memories tie directly into the subject of executive functioning.</a:t>
            </a:r>
            <a:endParaRPr lang="en-US" sz="32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3158227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Memory’s Role in Executive Functioning</a:t>
            </a:r>
            <a:endParaRPr lang="en-US" sz="3200" dirty="0" smtClean="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a:solidFill>
                  <a:prstClr val="black"/>
                </a:solidFill>
                <a:latin typeface="Arial" pitchFamily="34" charset="0"/>
                <a:cs typeface="Arial" pitchFamily="34" charset="0"/>
              </a:rPr>
              <a:t>U</a:t>
            </a:r>
            <a:r>
              <a:rPr lang="en-US" sz="3200" dirty="0" smtClean="0">
                <a:solidFill>
                  <a:prstClr val="black"/>
                </a:solidFill>
                <a:latin typeface="Arial" pitchFamily="34" charset="0"/>
                <a:cs typeface="Arial" pitchFamily="34" charset="0"/>
              </a:rPr>
              <a:t>nderstanding the role memory plays in our day-to-day lives can help Autistics/Aspies develop countermeasure into our overall self-management strategy that may need to overcome deficiencies in executive functioning.</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41906198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Memory’s Role in Executive Functioning</a:t>
            </a:r>
            <a:endParaRPr lang="en-US" sz="3200" dirty="0" smtClean="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This may also enable some Autistics/Aspies to eventually be weaned off of some of their needs for special accommodations.</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74561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Memory’s Role in Executive Functioning</a:t>
            </a:r>
            <a:endParaRPr lang="en-US" sz="3200" dirty="0" smtClean="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b="1" dirty="0" smtClean="0">
                <a:solidFill>
                  <a:prstClr val="black"/>
                </a:solidFill>
                <a:latin typeface="Arial" pitchFamily="34" charset="0"/>
                <a:cs typeface="Arial" pitchFamily="34" charset="0"/>
              </a:rPr>
              <a:t>Working, Immediate or Very Short Term Memory:</a:t>
            </a:r>
            <a:endParaRPr lang="en-US" sz="3200" dirty="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These are synonymous terms for a type of memory that is actually a core aspect of Executive Functioning.</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6885832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My Executive Functioning Difficulties</a:t>
            </a:r>
            <a:endParaRPr lang="en-US" sz="3200" dirty="0" smtClean="0">
              <a:solidFill>
                <a:prstClr val="black"/>
              </a:solidFill>
              <a:latin typeface="Arial" pitchFamily="34" charset="0"/>
              <a:cs typeface="Arial" pitchFamily="34" charset="0"/>
            </a:endParaRPr>
          </a:p>
          <a:p>
            <a:pPr marL="463550" lvl="0" indent="-463550">
              <a:lnSpc>
                <a:spcPct val="90000"/>
              </a:lnSpc>
              <a:spcBef>
                <a:spcPts val="0"/>
              </a:spcBef>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Keeping track of small items that I need to use on a regular basis:</a:t>
            </a:r>
            <a:endParaRPr lang="en-US" sz="2800" dirty="0" smtClean="0">
              <a:solidFill>
                <a:prstClr val="black"/>
              </a:solidFill>
              <a:latin typeface="Arial" pitchFamily="34" charset="0"/>
              <a:cs typeface="Arial" pitchFamily="34" charset="0"/>
            </a:endParaRPr>
          </a:p>
          <a:p>
            <a:pPr marL="914400" lvl="1" indent="-450850">
              <a:lnSpc>
                <a:spcPct val="90000"/>
              </a:lnSpc>
              <a:spcBef>
                <a:spcPts val="0"/>
              </a:spcBef>
              <a:spcAft>
                <a:spcPts val="1200"/>
              </a:spcAft>
              <a:buClrTx/>
              <a:buSzPct val="100000"/>
              <a:buFont typeface="Wingdings" panose="05000000000000000000" pitchFamily="2" charset="2"/>
              <a:buChar char="Ø"/>
            </a:pPr>
            <a:r>
              <a:rPr lang="en-US" sz="3200" dirty="0" smtClean="0">
                <a:solidFill>
                  <a:prstClr val="black"/>
                </a:solidFill>
                <a:latin typeface="Arial" pitchFamily="34" charset="0"/>
                <a:cs typeface="Arial" pitchFamily="34" charset="0"/>
              </a:rPr>
              <a:t>Especially my cell phone, keys &amp; wallet.</a:t>
            </a:r>
          </a:p>
          <a:p>
            <a:pPr marL="914400" lvl="1" indent="-450850">
              <a:lnSpc>
                <a:spcPct val="90000"/>
              </a:lnSpc>
              <a:spcBef>
                <a:spcPts val="0"/>
              </a:spcBef>
              <a:spcAft>
                <a:spcPts val="1200"/>
              </a:spcAft>
              <a:buClrTx/>
              <a:buSzPct val="100000"/>
              <a:buFont typeface="Wingdings" panose="05000000000000000000" pitchFamily="2" charset="2"/>
              <a:buChar char="Ø"/>
            </a:pPr>
            <a:r>
              <a:rPr lang="en-US" sz="3200" dirty="0" smtClean="0">
                <a:solidFill>
                  <a:prstClr val="black"/>
                </a:solidFill>
                <a:latin typeface="Arial" pitchFamily="34" charset="0"/>
                <a:cs typeface="Arial" pitchFamily="34" charset="0"/>
              </a:rPr>
              <a:t>Even larger items like my backpack, tablet, as well as other items need for church meetings &amp; presentations often get buried in the clutter around my apartment.</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145726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My Executive Functioning Difficulties</a:t>
            </a:r>
            <a:endParaRPr lang="en-US" sz="3200" dirty="0" smtClean="0">
              <a:solidFill>
                <a:prstClr val="black"/>
              </a:solidFill>
              <a:latin typeface="Arial" pitchFamily="34" charset="0"/>
              <a:cs typeface="Arial" pitchFamily="34" charset="0"/>
            </a:endParaRPr>
          </a:p>
          <a:p>
            <a:pPr marL="463550" lvl="0" indent="-463550">
              <a:lnSpc>
                <a:spcPct val="90000"/>
              </a:lnSpc>
              <a:spcBef>
                <a:spcPts val="0"/>
              </a:spcBef>
              <a:spcAft>
                <a:spcPts val="1200"/>
              </a:spcAft>
              <a:buClrTx/>
              <a:buSzPct val="100000"/>
              <a:buFont typeface="Wingdings" pitchFamily="2" charset="2"/>
              <a:buChar char="v"/>
            </a:pPr>
            <a:r>
              <a:rPr lang="en-US" sz="3200" dirty="0">
                <a:solidFill>
                  <a:prstClr val="black"/>
                </a:solidFill>
                <a:latin typeface="Arial" pitchFamily="34" charset="0"/>
                <a:cs typeface="Arial" pitchFamily="34" charset="0"/>
              </a:rPr>
              <a:t>Dealing with setback that I don’t have time for</a:t>
            </a:r>
            <a:r>
              <a:rPr lang="en-US" sz="3200" dirty="0" smtClean="0">
                <a:solidFill>
                  <a:prstClr val="black"/>
                </a:solidFill>
                <a:latin typeface="Arial" pitchFamily="34" charset="0"/>
                <a:cs typeface="Arial" pitchFamily="34" charset="0"/>
              </a:rPr>
              <a:t>.</a:t>
            </a:r>
          </a:p>
          <a:p>
            <a:pPr marL="914400" lvl="1" indent="-450850">
              <a:lnSpc>
                <a:spcPct val="90000"/>
              </a:lnSpc>
              <a:spcBef>
                <a:spcPts val="0"/>
              </a:spcBef>
              <a:spcAft>
                <a:spcPts val="1200"/>
              </a:spcAft>
              <a:buClrTx/>
              <a:buSzPct val="100000"/>
              <a:buFont typeface="Wingdings" panose="05000000000000000000" pitchFamily="2" charset="2"/>
              <a:buChar char="Ø"/>
            </a:pPr>
            <a:r>
              <a:rPr lang="en-US" sz="3200" dirty="0" smtClean="0">
                <a:solidFill>
                  <a:prstClr val="black"/>
                </a:solidFill>
                <a:latin typeface="Arial" pitchFamily="34" charset="0"/>
                <a:cs typeface="Arial" pitchFamily="34" charset="0"/>
              </a:rPr>
              <a:t>How severe is my reaction?</a:t>
            </a:r>
          </a:p>
          <a:p>
            <a:pPr marL="914400" lvl="1" indent="-450850">
              <a:lnSpc>
                <a:spcPct val="90000"/>
              </a:lnSpc>
              <a:spcBef>
                <a:spcPts val="0"/>
              </a:spcBef>
              <a:spcAft>
                <a:spcPts val="1200"/>
              </a:spcAft>
              <a:buClrTx/>
              <a:buSzPct val="100000"/>
              <a:buFont typeface="Wingdings" panose="05000000000000000000" pitchFamily="2" charset="2"/>
              <a:buChar char="Ø"/>
            </a:pPr>
            <a:r>
              <a:rPr lang="en-US" sz="3200" dirty="0" smtClean="0">
                <a:solidFill>
                  <a:prstClr val="black"/>
                </a:solidFill>
                <a:latin typeface="Arial" pitchFamily="34" charset="0"/>
                <a:cs typeface="Arial" pitchFamily="34" charset="0"/>
              </a:rPr>
              <a:t>How often is this a debilitating problem?</a:t>
            </a:r>
          </a:p>
          <a:p>
            <a:pPr marL="914400" lvl="1" indent="-450850">
              <a:lnSpc>
                <a:spcPct val="90000"/>
              </a:lnSpc>
              <a:spcBef>
                <a:spcPts val="0"/>
              </a:spcBef>
              <a:spcAft>
                <a:spcPts val="1200"/>
              </a:spcAft>
              <a:buClrTx/>
              <a:buSzPct val="100000"/>
              <a:buFont typeface="Wingdings" panose="05000000000000000000" pitchFamily="2" charset="2"/>
              <a:buChar char="Ø"/>
            </a:pPr>
            <a:r>
              <a:rPr lang="en-US" sz="3200" dirty="0" smtClean="0">
                <a:solidFill>
                  <a:prstClr val="black"/>
                </a:solidFill>
                <a:latin typeface="Arial" pitchFamily="34" charset="0"/>
                <a:cs typeface="Arial" pitchFamily="34" charset="0"/>
              </a:rPr>
              <a:t>How significant are the setback that I am reacting to?</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4788846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My Executive Functioning Difficulties</a:t>
            </a:r>
            <a:endParaRPr lang="en-US" sz="3200" dirty="0" smtClean="0">
              <a:solidFill>
                <a:prstClr val="black"/>
              </a:solidFill>
              <a:latin typeface="Arial" pitchFamily="34" charset="0"/>
              <a:cs typeface="Arial" pitchFamily="34" charset="0"/>
            </a:endParaRPr>
          </a:p>
          <a:p>
            <a:pPr marL="463550" indent="-463550">
              <a:lnSpc>
                <a:spcPct val="90000"/>
              </a:lnSpc>
              <a:spcBef>
                <a:spcPts val="0"/>
              </a:spcBef>
              <a:buClrTx/>
              <a:buSzPct val="100000"/>
              <a:buFont typeface="Wingdings" panose="05000000000000000000" pitchFamily="2" charset="2"/>
              <a:buChar char="v"/>
            </a:pPr>
            <a:r>
              <a:rPr lang="en-US" sz="3200" dirty="0" smtClean="0">
                <a:solidFill>
                  <a:prstClr val="black"/>
                </a:solidFill>
                <a:latin typeface="Arial" pitchFamily="34" charset="0"/>
                <a:cs typeface="Arial" pitchFamily="34" charset="0"/>
              </a:rPr>
              <a:t>Dealing with </a:t>
            </a:r>
            <a:r>
              <a:rPr lang="en-US" sz="3200" b="1" i="1" u="sng" cap="small" dirty="0" smtClean="0">
                <a:solidFill>
                  <a:prstClr val="black"/>
                </a:solidFill>
                <a:latin typeface="Arial" pitchFamily="34" charset="0"/>
                <a:cs typeface="Arial" pitchFamily="34" charset="0"/>
              </a:rPr>
              <a:t>out of control</a:t>
            </a:r>
            <a:r>
              <a:rPr lang="en-US" sz="3200" dirty="0" smtClean="0">
                <a:solidFill>
                  <a:prstClr val="black"/>
                </a:solidFill>
                <a:latin typeface="Arial" pitchFamily="34" charset="0"/>
                <a:cs typeface="Arial" pitchFamily="34" charset="0"/>
              </a:rPr>
              <a:t> change, </a:t>
            </a:r>
          </a:p>
          <a:p>
            <a:pPr marL="463550" indent="0">
              <a:lnSpc>
                <a:spcPct val="90000"/>
              </a:lnSpc>
              <a:spcBef>
                <a:spcPts val="0"/>
              </a:spcBef>
              <a:spcAft>
                <a:spcPts val="1200"/>
              </a:spcAft>
              <a:buClrTx/>
              <a:buSzPct val="100000"/>
              <a:buNone/>
            </a:pPr>
            <a:r>
              <a:rPr lang="en-US" sz="3200" dirty="0" smtClean="0">
                <a:solidFill>
                  <a:prstClr val="black"/>
                </a:solidFill>
                <a:latin typeface="Arial" pitchFamily="34" charset="0"/>
                <a:cs typeface="Arial" pitchFamily="34" charset="0"/>
              </a:rPr>
              <a:t>especially when I am…</a:t>
            </a:r>
          </a:p>
          <a:p>
            <a:pPr marL="914400" lvl="1" indent="-450850">
              <a:lnSpc>
                <a:spcPct val="90000"/>
              </a:lnSpc>
              <a:spcBef>
                <a:spcPts val="0"/>
              </a:spcBef>
              <a:spcAft>
                <a:spcPts val="1200"/>
              </a:spcAft>
              <a:buClrTx/>
              <a:buSzPct val="100000"/>
              <a:buFont typeface="Wingdings" panose="05000000000000000000" pitchFamily="2" charset="2"/>
              <a:buChar char="Ø"/>
            </a:pPr>
            <a:r>
              <a:rPr lang="en-US" sz="3200" dirty="0" smtClean="0">
                <a:solidFill>
                  <a:prstClr val="black"/>
                </a:solidFill>
                <a:latin typeface="Arial" pitchFamily="34" charset="0"/>
                <a:cs typeface="Arial" pitchFamily="34" charset="0"/>
              </a:rPr>
              <a:t>…being forced to use newer technology that no one will take the time to explain to me via verbal dialog.</a:t>
            </a:r>
          </a:p>
          <a:p>
            <a:pPr marL="914400" lvl="1" indent="-450850">
              <a:lnSpc>
                <a:spcPct val="90000"/>
              </a:lnSpc>
              <a:spcBef>
                <a:spcPts val="0"/>
              </a:spcBef>
              <a:spcAft>
                <a:spcPts val="1200"/>
              </a:spcAft>
              <a:buClrTx/>
              <a:buSzPct val="100000"/>
              <a:buFont typeface="Wingdings" panose="05000000000000000000" pitchFamily="2" charset="2"/>
              <a:buChar char="Ø"/>
            </a:pPr>
            <a:r>
              <a:rPr lang="en-US" sz="3200" dirty="0" smtClean="0">
                <a:solidFill>
                  <a:prstClr val="black"/>
                </a:solidFill>
                <a:latin typeface="Arial" pitchFamily="34" charset="0"/>
                <a:cs typeface="Arial" pitchFamily="34" charset="0"/>
              </a:rPr>
              <a:t>…dealing with a superior that is going to do things their way, no matter what.</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818943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My Executive Functioning Difficulties</a:t>
            </a:r>
            <a:endParaRPr lang="en-US" sz="3200" dirty="0" smtClean="0">
              <a:solidFill>
                <a:prstClr val="black"/>
              </a:solidFill>
              <a:latin typeface="Arial" pitchFamily="34" charset="0"/>
              <a:cs typeface="Arial" pitchFamily="34" charset="0"/>
            </a:endParaRPr>
          </a:p>
          <a:p>
            <a:pPr marL="463550" lvl="0" indent="-463550">
              <a:lnSpc>
                <a:spcPct val="90000"/>
              </a:lnSpc>
              <a:spcBef>
                <a:spcPts val="0"/>
              </a:spcBef>
              <a:spcAft>
                <a:spcPts val="1200"/>
              </a:spcAft>
              <a:buClrTx/>
              <a:buSzPct val="100000"/>
              <a:buFont typeface="Wingdings" pitchFamily="2" charset="2"/>
              <a:buChar char="v"/>
            </a:pPr>
            <a:r>
              <a:rPr lang="en-US" sz="3200" dirty="0">
                <a:solidFill>
                  <a:prstClr val="black"/>
                </a:solidFill>
                <a:latin typeface="Arial" pitchFamily="34" charset="0"/>
                <a:cs typeface="Arial" pitchFamily="34" charset="0"/>
              </a:rPr>
              <a:t>Planning out how I will complete multiple tasks one at a time.</a:t>
            </a:r>
          </a:p>
          <a:p>
            <a:pPr marL="463550" lvl="0" indent="-463550">
              <a:lnSpc>
                <a:spcPct val="90000"/>
              </a:lnSpc>
              <a:spcBef>
                <a:spcPts val="0"/>
              </a:spcBef>
              <a:spcAft>
                <a:spcPts val="1200"/>
              </a:spcAft>
              <a:buClrTx/>
              <a:buSzPct val="100000"/>
              <a:buFont typeface="Wingdings" pitchFamily="2" charset="2"/>
              <a:buChar char="v"/>
            </a:pPr>
            <a:r>
              <a:rPr lang="en-US" sz="3200" dirty="0">
                <a:solidFill>
                  <a:prstClr val="black"/>
                </a:solidFill>
                <a:latin typeface="Arial" pitchFamily="34" charset="0"/>
                <a:cs typeface="Arial" pitchFamily="34" charset="0"/>
              </a:rPr>
              <a:t>The ability to resume a task that had to be paused, especially if it takes multiple days to complete.</a:t>
            </a:r>
          </a:p>
          <a:p>
            <a:pPr marL="463550" lvl="0" indent="-463550">
              <a:lnSpc>
                <a:spcPct val="90000"/>
              </a:lnSpc>
              <a:spcBef>
                <a:spcPts val="0"/>
              </a:spcBef>
              <a:spcAft>
                <a:spcPts val="1200"/>
              </a:spcAft>
              <a:buClrTx/>
              <a:buSzPct val="100000"/>
              <a:buFont typeface="Wingdings" pitchFamily="2" charset="2"/>
              <a:buChar char="v"/>
            </a:pPr>
            <a:r>
              <a:rPr lang="en-US" sz="3200" dirty="0" smtClean="0">
                <a:solidFill>
                  <a:prstClr val="black"/>
                </a:solidFill>
                <a:latin typeface="Arial" pitchFamily="34" charset="0"/>
                <a:cs typeface="Arial" pitchFamily="34" charset="0"/>
              </a:rPr>
              <a:t>Staying focused on the main objective when smaller matter appear unexpectedly and without warning.</a:t>
            </a:r>
          </a:p>
          <a:p>
            <a:pPr marL="463550" lvl="0" indent="-463550">
              <a:lnSpc>
                <a:spcPct val="90000"/>
              </a:lnSpc>
              <a:spcBef>
                <a:spcPts val="0"/>
              </a:spcBef>
              <a:spcAft>
                <a:spcPts val="1200"/>
              </a:spcAft>
              <a:buClrTx/>
              <a:buSzPct val="100000"/>
              <a:buFont typeface="Wingdings" pitchFamily="2" charset="2"/>
              <a:buChar char="v"/>
            </a:pPr>
            <a:endParaRPr lang="en-US" sz="32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090979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Types of Long Term Memory</a:t>
            </a:r>
            <a:endParaRPr lang="en-US" sz="3200" dirty="0" smtClean="0">
              <a:solidFill>
                <a:prstClr val="black"/>
              </a:solidFill>
              <a:latin typeface="Arial" pitchFamily="34" charset="0"/>
              <a:cs typeface="Arial" pitchFamily="34" charset="0"/>
            </a:endParaRPr>
          </a:p>
          <a:p>
            <a:pPr marL="0" lvl="0" indent="0">
              <a:lnSpc>
                <a:spcPct val="90000"/>
              </a:lnSpc>
              <a:spcBef>
                <a:spcPts val="0"/>
              </a:spcBef>
              <a:spcAft>
                <a:spcPts val="1200"/>
              </a:spcAft>
              <a:buClr>
                <a:srgbClr val="AA2B1E"/>
              </a:buClr>
              <a:buSzPct val="100000"/>
              <a:buNone/>
            </a:pPr>
            <a:r>
              <a:rPr lang="en-US" sz="3200" b="1" dirty="0" smtClean="0">
                <a:solidFill>
                  <a:prstClr val="black"/>
                </a:solidFill>
                <a:latin typeface="Arial" pitchFamily="34" charset="0"/>
                <a:cs typeface="Arial" pitchFamily="34" charset="0"/>
              </a:rPr>
              <a:t>Declarative Memory:</a:t>
            </a:r>
          </a:p>
          <a:p>
            <a:pPr marL="0" lvl="0" indent="0">
              <a:lnSpc>
                <a:spcPct val="90000"/>
              </a:lnSpc>
              <a:spcBef>
                <a:spcPts val="0"/>
              </a:spcBef>
              <a:spcAft>
                <a:spcPts val="1200"/>
              </a:spcAft>
              <a:buClr>
                <a:srgbClr val="AA2B1E"/>
              </a:buClr>
              <a:buSzPct val="100000"/>
              <a:buNone/>
            </a:pPr>
            <a:r>
              <a:rPr lang="en-US" sz="3200" dirty="0" smtClean="0">
                <a:latin typeface="Arial"/>
                <a:ea typeface="Arial"/>
                <a:cs typeface="Times New Roman"/>
              </a:rPr>
              <a:t>A </a:t>
            </a:r>
            <a:r>
              <a:rPr lang="en-US" sz="3200" dirty="0">
                <a:latin typeface="Arial"/>
                <a:ea typeface="Arial"/>
                <a:cs typeface="Times New Roman"/>
              </a:rPr>
              <a:t>type of long term memory tied to the facts and experiences we have learned over the course of our </a:t>
            </a:r>
            <a:r>
              <a:rPr lang="en-US" sz="3200" dirty="0" smtClean="0">
                <a:latin typeface="Arial"/>
                <a:ea typeface="Arial"/>
                <a:cs typeface="Times New Roman"/>
              </a:rPr>
              <a:t>lives.</a:t>
            </a:r>
          </a:p>
          <a:p>
            <a:pPr marL="0" lvl="0" indent="0">
              <a:lnSpc>
                <a:spcPct val="90000"/>
              </a:lnSpc>
              <a:spcBef>
                <a:spcPts val="0"/>
              </a:spcBef>
              <a:spcAft>
                <a:spcPts val="1200"/>
              </a:spcAft>
              <a:buClr>
                <a:srgbClr val="AA2B1E"/>
              </a:buClr>
              <a:buSzPct val="100000"/>
              <a:buNone/>
            </a:pPr>
            <a:r>
              <a:rPr lang="en-US" sz="3200" dirty="0" smtClean="0">
                <a:latin typeface="Arial"/>
                <a:ea typeface="Arial"/>
                <a:cs typeface="Times New Roman"/>
              </a:rPr>
              <a:t>The </a:t>
            </a:r>
            <a:r>
              <a:rPr lang="en-US" sz="3200" dirty="0">
                <a:latin typeface="Arial"/>
                <a:ea typeface="Arial"/>
                <a:cs typeface="Times New Roman"/>
              </a:rPr>
              <a:t>two categories of Declarative Memories are:</a:t>
            </a:r>
            <a:endParaRPr lang="en-US" sz="3200" b="1"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0477083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rgbClr val="AA2B1E"/>
              </a:buClr>
              <a:buSzPct val="100000"/>
              <a:buNone/>
            </a:pPr>
            <a:r>
              <a:rPr lang="en-US" sz="3200" b="1" u="sng" cap="small" dirty="0">
                <a:solidFill>
                  <a:prstClr val="black"/>
                </a:solidFill>
                <a:latin typeface="Arial" pitchFamily="34" charset="0"/>
                <a:cs typeface="Arial" pitchFamily="34" charset="0"/>
              </a:rPr>
              <a:t>Types of Long Term Memory</a:t>
            </a:r>
            <a:endParaRPr lang="en-US" sz="3200" dirty="0">
              <a:solidFill>
                <a:prstClr val="black"/>
              </a:solidFill>
              <a:latin typeface="Arial" pitchFamily="34" charset="0"/>
              <a:cs typeface="Arial" pitchFamily="34" charset="0"/>
            </a:endParaRPr>
          </a:p>
          <a:p>
            <a:pPr marL="0" lvl="0" indent="0">
              <a:lnSpc>
                <a:spcPct val="90000"/>
              </a:lnSpc>
              <a:spcBef>
                <a:spcPts val="0"/>
              </a:spcBef>
              <a:spcAft>
                <a:spcPts val="1200"/>
              </a:spcAft>
              <a:buClr>
                <a:srgbClr val="AA2B1E"/>
              </a:buClr>
              <a:buSzPct val="100000"/>
              <a:buNone/>
            </a:pPr>
            <a:r>
              <a:rPr lang="en-US" sz="3200" b="1" dirty="0" smtClean="0">
                <a:solidFill>
                  <a:prstClr val="black"/>
                </a:solidFill>
                <a:latin typeface="Arial" pitchFamily="34" charset="0"/>
                <a:cs typeface="Arial" pitchFamily="34" charset="0"/>
              </a:rPr>
              <a:t>Episodic Memory:</a:t>
            </a:r>
            <a:endParaRPr lang="en-US" sz="3200" dirty="0">
              <a:solidFill>
                <a:prstClr val="black"/>
              </a:solidFill>
              <a:latin typeface="Arial" pitchFamily="34" charset="0"/>
              <a:cs typeface="Arial" pitchFamily="34" charset="0"/>
            </a:endParaRPr>
          </a:p>
          <a:p>
            <a:pPr marL="0" lvl="0" indent="0">
              <a:lnSpc>
                <a:spcPct val="90000"/>
              </a:lnSpc>
              <a:spcBef>
                <a:spcPts val="0"/>
              </a:spcBef>
              <a:spcAft>
                <a:spcPts val="1200"/>
              </a:spcAft>
              <a:buClr>
                <a:srgbClr val="AA2B1E"/>
              </a:buClr>
              <a:buSzPct val="100000"/>
              <a:buNone/>
            </a:pPr>
            <a:r>
              <a:rPr lang="en-US" sz="3200" dirty="0" smtClean="0">
                <a:solidFill>
                  <a:prstClr val="black"/>
                </a:solidFill>
                <a:latin typeface="Arial" pitchFamily="34" charset="0"/>
                <a:cs typeface="Arial" pitchFamily="34" charset="0"/>
              </a:rPr>
              <a:t>Past </a:t>
            </a:r>
            <a:r>
              <a:rPr lang="en-US" sz="3200" dirty="0">
                <a:solidFill>
                  <a:prstClr val="black"/>
                </a:solidFill>
                <a:latin typeface="Arial" pitchFamily="34" charset="0"/>
                <a:cs typeface="Arial" pitchFamily="34" charset="0"/>
              </a:rPr>
              <a:t>personal experiences (the events of an individual's life</a:t>
            </a:r>
            <a:r>
              <a:rPr lang="en-US" sz="3200" dirty="0" smtClean="0">
                <a:solidFill>
                  <a:prstClr val="black"/>
                </a:solidFill>
                <a:latin typeface="Arial" pitchFamily="34" charset="0"/>
                <a:cs typeface="Arial" pitchFamily="34" charset="0"/>
              </a:rPr>
              <a:t>).”</a:t>
            </a:r>
          </a:p>
          <a:p>
            <a:pPr marL="0" lvl="0" indent="0" algn="r">
              <a:lnSpc>
                <a:spcPct val="90000"/>
              </a:lnSpc>
              <a:spcBef>
                <a:spcPts val="0"/>
              </a:spcBef>
              <a:spcAft>
                <a:spcPts val="1200"/>
              </a:spcAft>
              <a:buClr>
                <a:srgbClr val="AA2B1E"/>
              </a:buClr>
              <a:buSzPct val="100000"/>
              <a:buNone/>
            </a:pPr>
            <a:r>
              <a:rPr lang="en-US" sz="3200" dirty="0" smtClean="0">
                <a:solidFill>
                  <a:prstClr val="black"/>
                </a:solidFill>
                <a:latin typeface="Arial" pitchFamily="34" charset="0"/>
                <a:cs typeface="Arial" pitchFamily="34" charset="0"/>
              </a:rPr>
              <a:t>(</a:t>
            </a:r>
            <a:r>
              <a:rPr lang="en-US" sz="3200" dirty="0">
                <a:solidFill>
                  <a:prstClr val="black"/>
                </a:solidFill>
                <a:latin typeface="Arial" pitchFamily="34" charset="0"/>
                <a:cs typeface="Arial" pitchFamily="34" charset="0"/>
              </a:rPr>
              <a:t>Dr. Woodruff</a:t>
            </a:r>
            <a:r>
              <a:rPr lang="en-US" sz="3200" dirty="0" smtClean="0">
                <a:solidFill>
                  <a:prstClr val="black"/>
                </a:solidFill>
                <a:latin typeface="Arial" pitchFamily="34" charset="0"/>
                <a:cs typeface="Arial" pitchFamily="34" charset="0"/>
              </a:rPr>
              <a:t>)</a:t>
            </a:r>
          </a:p>
          <a:p>
            <a:pPr marL="109728" lvl="0" indent="0">
              <a:lnSpc>
                <a:spcPct val="90000"/>
              </a:lnSpc>
              <a:spcBef>
                <a:spcPts val="0"/>
              </a:spcBef>
              <a:spcAft>
                <a:spcPts val="1200"/>
              </a:spcAft>
              <a:buClr>
                <a:srgbClr val="AA2B1E"/>
              </a:buClr>
              <a:buSzPct val="100000"/>
              <a:buNone/>
            </a:pPr>
            <a:endParaRPr lang="en-US" sz="32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3794540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1000"/>
                                        <p:tgtEl>
                                          <p:spTgt spid="2">
                                            <p:txEl>
                                              <p:pRg st="3" end="3"/>
                                            </p:txEl>
                                          </p:spTgt>
                                        </p:tgtEl>
                                      </p:cBhvr>
                                    </p:animEffect>
                                    <p:anim calcmode="lin" valueType="num">
                                      <p:cBhvr>
                                        <p:cTn id="2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rgbClr val="AA2B1E"/>
              </a:buClr>
              <a:buSzPct val="100000"/>
              <a:buNone/>
            </a:pPr>
            <a:r>
              <a:rPr lang="en-US" sz="3200" b="1" u="sng" cap="small" dirty="0">
                <a:solidFill>
                  <a:prstClr val="black"/>
                </a:solidFill>
                <a:latin typeface="Arial" pitchFamily="34" charset="0"/>
                <a:cs typeface="Arial" pitchFamily="34" charset="0"/>
              </a:rPr>
              <a:t>Types of Long Term Memory</a:t>
            </a:r>
            <a:endParaRPr lang="en-US" sz="3200" dirty="0">
              <a:solidFill>
                <a:prstClr val="black"/>
              </a:solidFill>
              <a:latin typeface="Arial" pitchFamily="34" charset="0"/>
              <a:cs typeface="Arial" pitchFamily="34" charset="0"/>
            </a:endParaRPr>
          </a:p>
          <a:p>
            <a:pPr marL="0" lvl="0" indent="0">
              <a:lnSpc>
                <a:spcPct val="90000"/>
              </a:lnSpc>
              <a:spcBef>
                <a:spcPts val="0"/>
              </a:spcBef>
              <a:spcAft>
                <a:spcPts val="1200"/>
              </a:spcAft>
              <a:buClr>
                <a:srgbClr val="AA2B1E"/>
              </a:buClr>
              <a:buSzPct val="100000"/>
              <a:buNone/>
            </a:pPr>
            <a:r>
              <a:rPr lang="en-US" sz="3200" b="1" dirty="0" smtClean="0">
                <a:solidFill>
                  <a:prstClr val="black"/>
                </a:solidFill>
                <a:latin typeface="Arial" pitchFamily="34" charset="0"/>
                <a:cs typeface="Arial" pitchFamily="34" charset="0"/>
              </a:rPr>
              <a:t>Semantic Memory:</a:t>
            </a:r>
          </a:p>
          <a:p>
            <a:pPr marL="0" lvl="0" indent="0">
              <a:lnSpc>
                <a:spcPct val="90000"/>
              </a:lnSpc>
              <a:spcBef>
                <a:spcPts val="0"/>
              </a:spcBef>
              <a:spcAft>
                <a:spcPts val="1200"/>
              </a:spcAft>
              <a:buClr>
                <a:srgbClr val="AA2B1E"/>
              </a:buClr>
              <a:buSzPct val="100000"/>
              <a:buNone/>
            </a:pPr>
            <a:r>
              <a:rPr lang="en-US" sz="3200" dirty="0" smtClean="0">
                <a:latin typeface="Arial"/>
                <a:ea typeface="Arial"/>
                <a:cs typeface="Times New Roman"/>
              </a:rPr>
              <a:t>“</a:t>
            </a:r>
            <a:r>
              <a:rPr lang="en-US" sz="3200" dirty="0">
                <a:latin typeface="Arial"/>
                <a:ea typeface="Arial"/>
                <a:cs typeface="Times New Roman"/>
              </a:rPr>
              <a:t>Learned facts or knowledge (the sky is blue, water is made of hydrogen and oxygen atoms, etc</a:t>
            </a:r>
            <a:r>
              <a:rPr lang="en-US" sz="3200" dirty="0" smtClean="0">
                <a:latin typeface="Arial"/>
                <a:ea typeface="Arial"/>
                <a:cs typeface="Times New Roman"/>
              </a:rPr>
              <a:t>.).”</a:t>
            </a:r>
          </a:p>
          <a:p>
            <a:pPr marL="0" lvl="0" indent="0" algn="r">
              <a:lnSpc>
                <a:spcPct val="90000"/>
              </a:lnSpc>
              <a:spcBef>
                <a:spcPts val="0"/>
              </a:spcBef>
              <a:spcAft>
                <a:spcPts val="1200"/>
              </a:spcAft>
              <a:buClr>
                <a:srgbClr val="AA2B1E"/>
              </a:buClr>
              <a:buSzPct val="100000"/>
              <a:buNone/>
            </a:pPr>
            <a:r>
              <a:rPr lang="en-US" sz="3200" dirty="0" smtClean="0">
                <a:latin typeface="Arial"/>
                <a:ea typeface="Arial"/>
                <a:cs typeface="Times New Roman"/>
              </a:rPr>
              <a:t>(</a:t>
            </a:r>
            <a:r>
              <a:rPr lang="en-US" sz="3200" dirty="0">
                <a:latin typeface="Arial"/>
                <a:ea typeface="Arial"/>
                <a:cs typeface="Times New Roman"/>
              </a:rPr>
              <a:t>Dr. Woodruff)</a:t>
            </a:r>
            <a:endParaRPr lang="en-US" sz="32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5291058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1000"/>
                                        <p:tgtEl>
                                          <p:spTgt spid="2">
                                            <p:txEl>
                                              <p:pRg st="3" end="3"/>
                                            </p:txEl>
                                          </p:spTgt>
                                        </p:tgtEl>
                                      </p:cBhvr>
                                    </p:animEffect>
                                    <p:anim calcmode="lin" valueType="num">
                                      <p:cBhvr>
                                        <p:cTn id="2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chemeClr val="accent2"/>
              </a:buClr>
              <a:buSzPct val="100000"/>
              <a:buNone/>
            </a:pPr>
            <a:r>
              <a:rPr lang="en-US" sz="3200" b="1" u="sng" cap="small" dirty="0">
                <a:solidFill>
                  <a:prstClr val="black"/>
                </a:solidFill>
                <a:latin typeface="Arial" pitchFamily="34" charset="0"/>
                <a:cs typeface="Arial" pitchFamily="34" charset="0"/>
              </a:rPr>
              <a:t>Types of Long Term Memory</a:t>
            </a:r>
          </a:p>
          <a:p>
            <a:pPr marL="0" lvl="0" indent="0">
              <a:lnSpc>
                <a:spcPct val="90000"/>
              </a:lnSpc>
              <a:spcBef>
                <a:spcPts val="0"/>
              </a:spcBef>
              <a:spcAft>
                <a:spcPts val="1200"/>
              </a:spcAft>
              <a:buClr>
                <a:schemeClr val="accent2"/>
              </a:buClr>
              <a:buSzPct val="100000"/>
              <a:buNone/>
            </a:pPr>
            <a:r>
              <a:rPr lang="en-US" sz="3200" b="1" dirty="0" smtClean="0">
                <a:solidFill>
                  <a:prstClr val="black"/>
                </a:solidFill>
                <a:latin typeface="Arial" pitchFamily="34" charset="0"/>
                <a:cs typeface="Arial" pitchFamily="34" charset="0"/>
              </a:rPr>
              <a:t>Procedural/Non-declarative/Muscle Memory:</a:t>
            </a:r>
            <a:endParaRPr lang="en-US" sz="3200" dirty="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Another </a:t>
            </a:r>
            <a:r>
              <a:rPr lang="en-US" sz="3200" dirty="0">
                <a:solidFill>
                  <a:prstClr val="black"/>
                </a:solidFill>
                <a:latin typeface="Arial" pitchFamily="34" charset="0"/>
                <a:cs typeface="Arial" pitchFamily="34" charset="0"/>
              </a:rPr>
              <a:t>type of “long term memory” is the result of repeated activities and/or behaviors that create pathways in the brain, eventually allowing that activity to be done without conscious attention to every step of the activity. </a:t>
            </a: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3343512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spcAft>
                <a:spcPts val="1200"/>
              </a:spcAft>
              <a:buClr>
                <a:schemeClr val="accent2"/>
              </a:buClr>
              <a:buSzPct val="100000"/>
              <a:buNone/>
            </a:pPr>
            <a:r>
              <a:rPr lang="en-US" sz="3200" b="1" u="sng" cap="small" dirty="0">
                <a:solidFill>
                  <a:prstClr val="black"/>
                </a:solidFill>
                <a:latin typeface="Arial" pitchFamily="34" charset="0"/>
                <a:cs typeface="Arial" pitchFamily="34" charset="0"/>
              </a:rPr>
              <a:t>Types of Long Term Memory</a:t>
            </a:r>
          </a:p>
          <a:p>
            <a:pPr marL="0" lvl="0" indent="0">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The </a:t>
            </a:r>
            <a:r>
              <a:rPr lang="en-US" sz="3200" dirty="0">
                <a:solidFill>
                  <a:prstClr val="black"/>
                </a:solidFill>
                <a:latin typeface="Arial" pitchFamily="34" charset="0"/>
                <a:cs typeface="Arial" pitchFamily="34" charset="0"/>
              </a:rPr>
              <a:t>development of these routines, which are the product of  procedural memory, serve as a countermeasure for the executive functioning struggles that are tied to deficiencies in working memory.</a:t>
            </a: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6186512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
                <a:schemeClr val="accent2"/>
              </a:buClr>
              <a:buSzPct val="100000"/>
              <a:buNone/>
            </a:pPr>
            <a:r>
              <a:rPr lang="en-US" sz="3200" b="1" cap="small" dirty="0" smtClean="0">
                <a:solidFill>
                  <a:prstClr val="black"/>
                </a:solidFill>
                <a:latin typeface="Arial" pitchFamily="34" charset="0"/>
                <a:cs typeface="Arial" pitchFamily="34" charset="0"/>
              </a:rPr>
              <a:t>Turning Our Superior </a:t>
            </a:r>
            <a:r>
              <a:rPr lang="en-US" sz="3200" b="1" cap="small" dirty="0">
                <a:solidFill>
                  <a:prstClr val="black"/>
                </a:solidFill>
                <a:latin typeface="Arial" pitchFamily="34" charset="0"/>
                <a:cs typeface="Arial" pitchFamily="34" charset="0"/>
              </a:rPr>
              <a:t>Long Term </a:t>
            </a:r>
            <a:endParaRPr lang="en-US" sz="3200" b="1" cap="small" dirty="0" smtClean="0">
              <a:solidFill>
                <a:prstClr val="black"/>
              </a:solidFill>
              <a:latin typeface="Arial" pitchFamily="34" charset="0"/>
              <a:cs typeface="Arial" pitchFamily="34" charset="0"/>
            </a:endParaRPr>
          </a:p>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Memory Into Social Success</a:t>
            </a:r>
            <a:endParaRPr lang="en-US" sz="3200" b="1" u="sng" cap="small" dirty="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smtClean="0">
                <a:latin typeface="Arial"/>
                <a:ea typeface="Arial"/>
                <a:cs typeface="Times New Roman"/>
              </a:rPr>
              <a:t>Autistics/Aspies, </a:t>
            </a:r>
            <a:r>
              <a:rPr lang="en-US" sz="3200" dirty="0">
                <a:latin typeface="Arial"/>
                <a:ea typeface="Arial"/>
                <a:cs typeface="Times New Roman"/>
              </a:rPr>
              <a:t>in general, excel when they are in environments </a:t>
            </a:r>
            <a:r>
              <a:rPr lang="en-US" sz="3200" dirty="0" smtClean="0">
                <a:latin typeface="Arial"/>
                <a:ea typeface="Arial"/>
                <a:cs typeface="Times New Roman"/>
              </a:rPr>
              <a:t>that…</a:t>
            </a:r>
          </a:p>
          <a:p>
            <a:pPr marL="463550" lvl="0" indent="-463550">
              <a:lnSpc>
                <a:spcPct val="90000"/>
              </a:lnSpc>
              <a:spcBef>
                <a:spcPts val="0"/>
              </a:spcBef>
              <a:spcAft>
                <a:spcPts val="1200"/>
              </a:spcAft>
              <a:buClrTx/>
              <a:buSzPct val="100000"/>
              <a:buFont typeface="+mj-lt"/>
              <a:buAutoNum type="arabicPeriod"/>
            </a:pPr>
            <a:r>
              <a:rPr lang="en-US" sz="3200" dirty="0" smtClean="0">
                <a:latin typeface="Arial"/>
                <a:ea typeface="Arial"/>
                <a:cs typeface="Times New Roman"/>
              </a:rPr>
              <a:t>…have </a:t>
            </a:r>
            <a:r>
              <a:rPr lang="en-US" sz="3200" dirty="0">
                <a:latin typeface="Arial"/>
                <a:ea typeface="Arial"/>
                <a:cs typeface="Times New Roman"/>
              </a:rPr>
              <a:t>them performing regular routines that require as little thought as riding a bike. </a:t>
            </a:r>
            <a:endParaRPr lang="en-US" sz="3200" dirty="0" smtClean="0">
              <a:latin typeface="Arial"/>
              <a:ea typeface="Arial"/>
              <a:cs typeface="Times New Roman"/>
            </a:endParaRPr>
          </a:p>
          <a:p>
            <a:pPr marL="463550" lvl="0" indent="-463550">
              <a:lnSpc>
                <a:spcPct val="90000"/>
              </a:lnSpc>
              <a:spcBef>
                <a:spcPts val="0"/>
              </a:spcBef>
              <a:spcAft>
                <a:spcPts val="1200"/>
              </a:spcAft>
              <a:buClrTx/>
              <a:buSzPct val="100000"/>
              <a:buFont typeface="+mj-lt"/>
              <a:buAutoNum type="arabicPeriod"/>
            </a:pPr>
            <a:r>
              <a:rPr lang="en-US" sz="3200" dirty="0" smtClean="0">
                <a:solidFill>
                  <a:prstClr val="black"/>
                </a:solidFill>
                <a:latin typeface="Arial"/>
                <a:cs typeface="Times New Roman"/>
              </a:rPr>
              <a:t>…values their ability to absorb facts related to as specialty subject.</a:t>
            </a: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1712577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1000"/>
                                        <p:tgtEl>
                                          <p:spTgt spid="2">
                                            <p:txEl>
                                              <p:pRg st="3" end="3"/>
                                            </p:txEl>
                                          </p:spTgt>
                                        </p:tgtEl>
                                      </p:cBhvr>
                                    </p:animEffect>
                                    <p:anim calcmode="lin" valueType="num">
                                      <p:cBhvr>
                                        <p:cTn id="2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1000"/>
                                        <p:tgtEl>
                                          <p:spTgt spid="2">
                                            <p:txEl>
                                              <p:pRg st="4" end="4"/>
                                            </p:txEl>
                                          </p:spTgt>
                                        </p:tgtEl>
                                      </p:cBhvr>
                                    </p:animEffect>
                                    <p:anim calcmode="lin" valueType="num">
                                      <p:cBhvr>
                                        <p:cTn id="34"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spcAft>
                <a:spcPts val="1200"/>
              </a:spcAft>
              <a:buClr>
                <a:schemeClr val="accent2"/>
              </a:buClr>
              <a:buSzPct val="100000"/>
              <a:buNone/>
            </a:pPr>
            <a:r>
              <a:rPr lang="en-US" sz="3200" b="1" cap="small" dirty="0" smtClean="0">
                <a:solidFill>
                  <a:prstClr val="black"/>
                </a:solidFill>
                <a:latin typeface="Arial" pitchFamily="34" charset="0"/>
                <a:cs typeface="Arial" pitchFamily="34" charset="0"/>
              </a:rPr>
              <a:t>The Need To Rethink What it Means to </a:t>
            </a:r>
            <a:r>
              <a:rPr lang="en-US" sz="3200" b="1" u="sng" cap="small" dirty="0" smtClean="0">
                <a:solidFill>
                  <a:prstClr val="black"/>
                </a:solidFill>
                <a:latin typeface="Arial" pitchFamily="34" charset="0"/>
                <a:cs typeface="Arial" pitchFamily="34" charset="0"/>
              </a:rPr>
              <a:t>Be Supportive of Autistics/Aspies</a:t>
            </a:r>
            <a:endParaRPr lang="en-US" sz="3200" b="1" u="sng" cap="small" dirty="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smtClean="0">
                <a:latin typeface="Arial"/>
                <a:ea typeface="Arial"/>
                <a:cs typeface="Times New Roman"/>
              </a:rPr>
              <a:t>Autism/Asperger’s community, </a:t>
            </a:r>
            <a:r>
              <a:rPr lang="en-US" sz="3200" dirty="0">
                <a:latin typeface="Arial"/>
                <a:ea typeface="Arial"/>
                <a:cs typeface="Times New Roman"/>
              </a:rPr>
              <a:t>in general, </a:t>
            </a:r>
            <a:r>
              <a:rPr lang="en-US" sz="3200" dirty="0" smtClean="0">
                <a:latin typeface="Arial"/>
                <a:ea typeface="Arial"/>
                <a:cs typeface="Times New Roman"/>
              </a:rPr>
              <a:t>equates “support” with the mandatory need for 2</a:t>
            </a:r>
            <a:r>
              <a:rPr lang="en-US" sz="3200" baseline="30000" dirty="0" smtClean="0">
                <a:latin typeface="Arial"/>
                <a:ea typeface="Arial"/>
                <a:cs typeface="Times New Roman"/>
              </a:rPr>
              <a:t>nd</a:t>
            </a:r>
            <a:r>
              <a:rPr lang="en-US" sz="3200" dirty="0" smtClean="0">
                <a:latin typeface="Arial"/>
                <a:ea typeface="Arial"/>
                <a:cs typeface="Times New Roman"/>
              </a:rPr>
              <a:t> &amp; 3</a:t>
            </a:r>
            <a:r>
              <a:rPr lang="en-US" sz="3200" baseline="30000" dirty="0" smtClean="0">
                <a:latin typeface="Arial"/>
                <a:ea typeface="Arial"/>
                <a:cs typeface="Times New Roman"/>
              </a:rPr>
              <a:t>rd</a:t>
            </a:r>
            <a:r>
              <a:rPr lang="en-US" sz="3200" dirty="0" smtClean="0">
                <a:latin typeface="Arial"/>
                <a:ea typeface="Arial"/>
                <a:cs typeface="Times New Roman"/>
              </a:rPr>
              <a:t> party interventions, as well as special accommodations.</a:t>
            </a:r>
          </a:p>
          <a:p>
            <a:pPr marL="0" lvl="0" indent="0">
              <a:lnSpc>
                <a:spcPct val="90000"/>
              </a:lnSpc>
              <a:spcBef>
                <a:spcPts val="0"/>
              </a:spcBef>
              <a:spcAft>
                <a:spcPts val="1200"/>
              </a:spcAft>
              <a:buClr>
                <a:schemeClr val="accent2"/>
              </a:buClr>
              <a:buSzPct val="100000"/>
              <a:buNone/>
            </a:pPr>
            <a:r>
              <a:rPr lang="en-US" sz="3200" dirty="0" smtClean="0">
                <a:latin typeface="Arial"/>
                <a:ea typeface="Arial"/>
                <a:cs typeface="Times New Roman"/>
              </a:rPr>
              <a:t>That is not to say that many of us may need such support, the problem is when this is the only option presented when discussing what we need to overcome our struggles.</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7670107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spcAft>
                <a:spcPts val="1200"/>
              </a:spcAft>
              <a:buClr>
                <a:schemeClr val="accent2"/>
              </a:buClr>
              <a:buSzPct val="100000"/>
              <a:buNone/>
            </a:pPr>
            <a:r>
              <a:rPr lang="en-US" sz="3200" b="1" cap="small" dirty="0" smtClean="0">
                <a:solidFill>
                  <a:prstClr val="black"/>
                </a:solidFill>
                <a:latin typeface="Arial" pitchFamily="34" charset="0"/>
                <a:cs typeface="Arial" pitchFamily="34" charset="0"/>
              </a:rPr>
              <a:t>The Need To Rethink What it Means to </a:t>
            </a:r>
            <a:r>
              <a:rPr lang="en-US" sz="3200" b="1" u="sng" cap="small" dirty="0" smtClean="0">
                <a:solidFill>
                  <a:prstClr val="black"/>
                </a:solidFill>
                <a:latin typeface="Arial" pitchFamily="34" charset="0"/>
                <a:cs typeface="Arial" pitchFamily="34" charset="0"/>
              </a:rPr>
              <a:t>Be Supportive of Autistics/Aspies</a:t>
            </a:r>
            <a:endParaRPr lang="en-US" sz="3200" b="1" u="sng" cap="small" dirty="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smtClean="0">
                <a:latin typeface="Arial"/>
                <a:ea typeface="Arial"/>
                <a:cs typeface="Times New Roman"/>
              </a:rPr>
              <a:t>However, I have learned to </a:t>
            </a:r>
            <a:r>
              <a:rPr lang="en-US" sz="3200" dirty="0">
                <a:latin typeface="Arial"/>
                <a:ea typeface="Arial"/>
                <a:cs typeface="Times New Roman"/>
              </a:rPr>
              <a:t>persevere </a:t>
            </a:r>
            <a:r>
              <a:rPr lang="en-US" sz="3200" dirty="0" smtClean="0">
                <a:latin typeface="Arial"/>
                <a:ea typeface="Arial"/>
                <a:cs typeface="Times New Roman"/>
              </a:rPr>
              <a:t>through many my struggles, 20 years prior to me receiving my diagnosis, with the support of caring friends and mentors who… </a:t>
            </a:r>
          </a:p>
          <a:p>
            <a:pPr marL="514350" lvl="0" indent="-514350">
              <a:lnSpc>
                <a:spcPct val="90000"/>
              </a:lnSpc>
              <a:spcBef>
                <a:spcPts val="0"/>
              </a:spcBef>
              <a:spcAft>
                <a:spcPts val="1200"/>
              </a:spcAft>
              <a:buClrTx/>
              <a:buSzPct val="100000"/>
              <a:buFont typeface="+mj-lt"/>
              <a:buAutoNum type="arabicPeriod"/>
            </a:pPr>
            <a:r>
              <a:rPr lang="en-US" sz="3200" dirty="0" smtClean="0">
                <a:latin typeface="Arial"/>
                <a:ea typeface="Arial"/>
                <a:cs typeface="Times New Roman"/>
              </a:rPr>
              <a:t>…accepted me unconditionally.</a:t>
            </a:r>
          </a:p>
          <a:p>
            <a:pPr marL="514350" lvl="0" indent="-514350">
              <a:lnSpc>
                <a:spcPct val="90000"/>
              </a:lnSpc>
              <a:spcBef>
                <a:spcPts val="0"/>
              </a:spcBef>
              <a:spcAft>
                <a:spcPts val="1200"/>
              </a:spcAft>
              <a:buClrTx/>
              <a:buSzPct val="100000"/>
              <a:buFont typeface="+mj-lt"/>
              <a:buAutoNum type="arabicPeriod"/>
            </a:pPr>
            <a:r>
              <a:rPr lang="en-US" sz="3200" dirty="0" smtClean="0">
                <a:latin typeface="Arial"/>
                <a:ea typeface="Arial"/>
                <a:cs typeface="Times New Roman"/>
              </a:rPr>
              <a:t>…gave me wise advise &amp; suggestions.</a:t>
            </a:r>
          </a:p>
          <a:p>
            <a:pPr marL="514350" lvl="0" indent="-514350">
              <a:lnSpc>
                <a:spcPct val="90000"/>
              </a:lnSpc>
              <a:spcBef>
                <a:spcPts val="0"/>
              </a:spcBef>
              <a:spcAft>
                <a:spcPts val="1200"/>
              </a:spcAft>
              <a:buClrTx/>
              <a:buSzPct val="100000"/>
              <a:buFont typeface="+mj-lt"/>
              <a:buAutoNum type="arabicPeriod"/>
            </a:pPr>
            <a:r>
              <a:rPr lang="en-US" sz="3200" dirty="0" smtClean="0">
                <a:latin typeface="Arial"/>
                <a:ea typeface="Arial"/>
                <a:cs typeface="Times New Roman"/>
              </a:rPr>
              <a:t>…taught me about “healthy risk taking.”</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934107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spcAft>
                <a:spcPts val="1200"/>
              </a:spcAft>
              <a:buClr>
                <a:schemeClr val="accent2"/>
              </a:buClr>
              <a:buSzPct val="100000"/>
              <a:buNone/>
            </a:pPr>
            <a:r>
              <a:rPr lang="en-US" sz="3200" b="1" cap="small" dirty="0" smtClean="0">
                <a:solidFill>
                  <a:prstClr val="black"/>
                </a:solidFill>
                <a:latin typeface="Arial" pitchFamily="34" charset="0"/>
                <a:cs typeface="Arial" pitchFamily="34" charset="0"/>
              </a:rPr>
              <a:t>The Need To Rethink What it Means to </a:t>
            </a:r>
            <a:r>
              <a:rPr lang="en-US" sz="3200" b="1" u="sng" cap="small" dirty="0" smtClean="0">
                <a:solidFill>
                  <a:prstClr val="black"/>
                </a:solidFill>
                <a:latin typeface="Arial" pitchFamily="34" charset="0"/>
                <a:cs typeface="Arial" pitchFamily="34" charset="0"/>
              </a:rPr>
              <a:t>Be Supportive of Autistics/Aspies</a:t>
            </a:r>
            <a:endParaRPr lang="en-US" sz="3200" b="1" u="sng" cap="small" dirty="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smtClean="0">
                <a:latin typeface="Arial"/>
                <a:ea typeface="Arial"/>
                <a:cs typeface="Times New Roman"/>
              </a:rPr>
              <a:t>However, I have learned to </a:t>
            </a:r>
            <a:r>
              <a:rPr lang="en-US" sz="3200" dirty="0">
                <a:latin typeface="Arial"/>
                <a:ea typeface="Arial"/>
                <a:cs typeface="Times New Roman"/>
              </a:rPr>
              <a:t>persevere </a:t>
            </a:r>
            <a:r>
              <a:rPr lang="en-US" sz="3200" dirty="0" smtClean="0">
                <a:latin typeface="Arial"/>
                <a:ea typeface="Arial"/>
                <a:cs typeface="Times New Roman"/>
              </a:rPr>
              <a:t>through many my struggles, 20 years prior to me receiving my diagnosis, with the support of caring friends and mentors who… </a:t>
            </a:r>
          </a:p>
          <a:p>
            <a:pPr marL="463550" lvl="0" indent="-463550">
              <a:lnSpc>
                <a:spcPct val="90000"/>
              </a:lnSpc>
              <a:spcBef>
                <a:spcPts val="0"/>
              </a:spcBef>
              <a:spcAft>
                <a:spcPts val="1200"/>
              </a:spcAft>
              <a:buClrTx/>
              <a:buSzPct val="100000"/>
              <a:buFont typeface="+mj-lt"/>
              <a:buAutoNum type="arabicPeriod" startAt="4"/>
            </a:pPr>
            <a:r>
              <a:rPr lang="en-US" sz="3200" dirty="0" smtClean="0">
                <a:latin typeface="Arial"/>
                <a:ea typeface="Arial"/>
                <a:cs typeface="Times New Roman"/>
              </a:rPr>
              <a:t>…encouraged me to…</a:t>
            </a:r>
          </a:p>
          <a:p>
            <a:pPr marL="914400" lvl="1" indent="-450850">
              <a:lnSpc>
                <a:spcPct val="90000"/>
              </a:lnSpc>
              <a:spcBef>
                <a:spcPts val="0"/>
              </a:spcBef>
              <a:spcAft>
                <a:spcPts val="1200"/>
              </a:spcAft>
              <a:buClrTx/>
              <a:buSzPct val="100000"/>
              <a:buFont typeface="+mj-lt"/>
              <a:buAutoNum type="alphaLcPeriod"/>
            </a:pPr>
            <a:r>
              <a:rPr lang="en-US" sz="3200" dirty="0" smtClean="0">
                <a:latin typeface="Arial"/>
                <a:ea typeface="Arial"/>
                <a:cs typeface="Times New Roman"/>
              </a:rPr>
              <a:t>…keep </a:t>
            </a:r>
            <a:r>
              <a:rPr lang="en-US" sz="3200" dirty="0">
                <a:latin typeface="Arial"/>
                <a:ea typeface="Arial"/>
                <a:cs typeface="Times New Roman"/>
              </a:rPr>
              <a:t>trying</a:t>
            </a:r>
            <a:r>
              <a:rPr lang="en-US" sz="3200" dirty="0" smtClean="0">
                <a:latin typeface="Arial"/>
                <a:ea typeface="Arial"/>
                <a:cs typeface="Times New Roman"/>
              </a:rPr>
              <a:t>.</a:t>
            </a:r>
          </a:p>
          <a:p>
            <a:pPr marL="914400" lvl="1" indent="-450850">
              <a:lnSpc>
                <a:spcPct val="90000"/>
              </a:lnSpc>
              <a:spcBef>
                <a:spcPts val="0"/>
              </a:spcBef>
              <a:spcAft>
                <a:spcPts val="1200"/>
              </a:spcAft>
              <a:buClrTx/>
              <a:buSzPct val="100000"/>
              <a:buFont typeface="+mj-lt"/>
              <a:buAutoNum type="alphaLcPeriod"/>
            </a:pPr>
            <a:r>
              <a:rPr lang="en-US" sz="3200" dirty="0" smtClean="0">
                <a:latin typeface="Arial"/>
                <a:ea typeface="Arial"/>
                <a:cs typeface="Times New Roman"/>
              </a:rPr>
              <a:t>…defy my past by give myself another chance.</a:t>
            </a:r>
            <a:endParaRPr lang="en-US" sz="3200" dirty="0">
              <a:latin typeface="Arial"/>
              <a:ea typeface="Arial"/>
              <a:cs typeface="Times New Roman"/>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9388192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
                <a:schemeClr val="accent2"/>
              </a:buClr>
              <a:buSzPct val="100000"/>
              <a:buNone/>
            </a:pPr>
            <a:r>
              <a:rPr lang="en-US" sz="3200" b="1" cap="small" dirty="0" smtClean="0">
                <a:solidFill>
                  <a:prstClr val="black"/>
                </a:solidFill>
                <a:latin typeface="Arial" pitchFamily="34" charset="0"/>
                <a:cs typeface="Arial" pitchFamily="34" charset="0"/>
              </a:rPr>
              <a:t>The Need For “Emergency</a:t>
            </a:r>
          </a:p>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Response Protocols”</a:t>
            </a:r>
            <a:endParaRPr lang="en-US" sz="3200" b="1" u="sng" cap="small" dirty="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smtClean="0">
                <a:latin typeface="Arial"/>
                <a:ea typeface="Arial"/>
                <a:cs typeface="Times New Roman"/>
              </a:rPr>
              <a:t>Life is constantly ambushing us with unforeseeable adversity.</a:t>
            </a:r>
          </a:p>
          <a:p>
            <a:pPr marL="0" lvl="0" indent="0">
              <a:lnSpc>
                <a:spcPct val="90000"/>
              </a:lnSpc>
              <a:spcBef>
                <a:spcPts val="0"/>
              </a:spcBef>
              <a:spcAft>
                <a:spcPts val="1200"/>
              </a:spcAft>
              <a:buClr>
                <a:schemeClr val="accent2"/>
              </a:buClr>
              <a:buSzPct val="100000"/>
              <a:buNone/>
            </a:pPr>
            <a:r>
              <a:rPr lang="en-US" sz="3200" dirty="0" smtClean="0">
                <a:latin typeface="Arial"/>
                <a:ea typeface="Arial"/>
                <a:cs typeface="Times New Roman"/>
              </a:rPr>
              <a:t>Many Autistics/Aspies have been convinced that in such situations, in which there is no 2</a:t>
            </a:r>
            <a:r>
              <a:rPr lang="en-US" sz="3200" baseline="30000" dirty="0" smtClean="0">
                <a:latin typeface="Arial"/>
                <a:ea typeface="Arial"/>
                <a:cs typeface="Times New Roman"/>
              </a:rPr>
              <a:t>nd</a:t>
            </a:r>
            <a:r>
              <a:rPr lang="en-US" sz="3200" dirty="0" smtClean="0">
                <a:latin typeface="Arial"/>
                <a:ea typeface="Arial"/>
                <a:cs typeface="Times New Roman"/>
              </a:rPr>
              <a:t> or 3</a:t>
            </a:r>
            <a:r>
              <a:rPr lang="en-US" sz="3200" baseline="30000" dirty="0" smtClean="0">
                <a:latin typeface="Arial"/>
                <a:ea typeface="Arial"/>
                <a:cs typeface="Times New Roman"/>
              </a:rPr>
              <a:t>rd</a:t>
            </a:r>
            <a:r>
              <a:rPr lang="en-US" sz="3200" dirty="0" smtClean="0">
                <a:latin typeface="Arial"/>
                <a:ea typeface="Arial"/>
                <a:cs typeface="Times New Roman"/>
              </a:rPr>
              <a:t> party to intervene on their behalf, they have no choice but to flee.</a:t>
            </a:r>
            <a:endParaRPr lang="en-US" sz="3200" dirty="0">
              <a:latin typeface="Arial"/>
              <a:ea typeface="Arial"/>
              <a:cs typeface="Times New Roman"/>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587237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1000"/>
                                        <p:tgtEl>
                                          <p:spTgt spid="2">
                                            <p:txEl>
                                              <p:pRg st="3" end="3"/>
                                            </p:txEl>
                                          </p:spTgt>
                                        </p:tgtEl>
                                      </p:cBhvr>
                                    </p:animEffect>
                                    <p:anim calcmode="lin" valueType="num">
                                      <p:cBhvr>
                                        <p:cTn id="2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lgn="ctr">
              <a:lnSpc>
                <a:spcPct val="90000"/>
              </a:lnSpc>
              <a:spcBef>
                <a:spcPts val="0"/>
              </a:spcBef>
              <a:buClr>
                <a:schemeClr val="accent2"/>
              </a:buClr>
              <a:buSzPct val="100000"/>
              <a:buNone/>
            </a:pPr>
            <a:r>
              <a:rPr lang="en-US" sz="3200" b="1" cap="small" dirty="0" smtClean="0">
                <a:solidFill>
                  <a:prstClr val="black"/>
                </a:solidFill>
                <a:latin typeface="Arial" pitchFamily="34" charset="0"/>
                <a:cs typeface="Arial" pitchFamily="34" charset="0"/>
              </a:rPr>
              <a:t>The Need For “Emergency</a:t>
            </a:r>
          </a:p>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Response Protocols”</a:t>
            </a:r>
            <a:endParaRPr lang="en-US" sz="3200" b="1" u="sng" cap="small" dirty="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smtClean="0">
                <a:latin typeface="Arial"/>
                <a:ea typeface="Arial"/>
                <a:cs typeface="Times New Roman"/>
              </a:rPr>
              <a:t>However, I have had succeed on numerous occasions in which I was able to </a:t>
            </a:r>
            <a:r>
              <a:rPr lang="en-US" sz="3200" dirty="0">
                <a:latin typeface="Arial"/>
                <a:ea typeface="Arial"/>
                <a:cs typeface="Times New Roman"/>
              </a:rPr>
              <a:t>persevere </a:t>
            </a:r>
            <a:r>
              <a:rPr lang="en-US" sz="3200" dirty="0" smtClean="0">
                <a:latin typeface="Arial"/>
                <a:ea typeface="Arial"/>
                <a:cs typeface="Times New Roman"/>
              </a:rPr>
              <a:t>through the adversity because of very basic stress management </a:t>
            </a:r>
            <a:r>
              <a:rPr lang="en-US" sz="3200" dirty="0">
                <a:solidFill>
                  <a:prstClr val="black"/>
                </a:solidFill>
                <a:latin typeface="Arial" pitchFamily="34" charset="0"/>
                <a:cs typeface="Arial" pitchFamily="34" charset="0"/>
              </a:rPr>
              <a:t>technics</a:t>
            </a:r>
            <a:r>
              <a:rPr lang="en-US" sz="3200" dirty="0" smtClean="0">
                <a:latin typeface="Arial"/>
                <a:ea typeface="Arial"/>
                <a:cs typeface="Times New Roman"/>
              </a:rPr>
              <a:t>.</a:t>
            </a:r>
          </a:p>
          <a:p>
            <a:pPr marL="0" lvl="0" indent="0">
              <a:lnSpc>
                <a:spcPct val="90000"/>
              </a:lnSpc>
              <a:spcBef>
                <a:spcPts val="0"/>
              </a:spcBef>
              <a:spcAft>
                <a:spcPts val="1200"/>
              </a:spcAft>
              <a:buClr>
                <a:schemeClr val="accent2"/>
              </a:buClr>
              <a:buSzPct val="100000"/>
              <a:buNone/>
            </a:pPr>
            <a:r>
              <a:rPr lang="en-US" sz="3200" dirty="0" smtClean="0">
                <a:latin typeface="Arial"/>
                <a:ea typeface="Arial"/>
                <a:cs typeface="Times New Roman"/>
              </a:rPr>
              <a:t>I also witnessed a classmate implement such protocols to protect himself from physical harm when he felt a </a:t>
            </a:r>
            <a:r>
              <a:rPr lang="en-US" sz="3200" dirty="0">
                <a:solidFill>
                  <a:prstClr val="black"/>
                </a:solidFill>
                <a:latin typeface="Arial" pitchFamily="34" charset="0"/>
                <a:cs typeface="Arial" pitchFamily="34" charset="0"/>
              </a:rPr>
              <a:t>s</a:t>
            </a:r>
            <a:r>
              <a:rPr lang="en-US" sz="3200" dirty="0" smtClean="0">
                <a:solidFill>
                  <a:prstClr val="black"/>
                </a:solidFill>
                <a:latin typeface="Arial" pitchFamily="34" charset="0"/>
                <a:cs typeface="Arial" pitchFamily="34" charset="0"/>
              </a:rPr>
              <a:t>eizure coming on.</a:t>
            </a:r>
            <a:endParaRPr lang="en-US" sz="3200" dirty="0">
              <a:latin typeface="Arial"/>
              <a:ea typeface="Arial"/>
              <a:cs typeface="Times New Roman"/>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Impaired </a:t>
            </a:r>
            <a:r>
              <a:rPr lang="en-US" sz="3200" cap="small" dirty="0" smtClean="0">
                <a:solidFill>
                  <a:srgbClr val="AA2B1E"/>
                </a:solidFill>
                <a:latin typeface="Arial" pitchFamily="34" charset="0"/>
                <a:cs typeface="Arial" pitchFamily="34" charset="0"/>
              </a:rPr>
              <a:t>Executive </a:t>
            </a:r>
            <a:r>
              <a:rPr lang="en-US" sz="3200" cap="small" dirty="0">
                <a:solidFill>
                  <a:srgbClr val="AA2B1E"/>
                </a:solidFill>
                <a:latin typeface="Arial" pitchFamily="34" charset="0"/>
                <a:cs typeface="Arial" pitchFamily="34" charset="0"/>
              </a:rPr>
              <a:t>Functioning</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6482723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752601"/>
            <a:ext cx="9144000" cy="1829761"/>
          </a:xfrm>
        </p:spPr>
        <p:txBody>
          <a:bodyPr>
            <a:normAutofit/>
          </a:bodyPr>
          <a:lstStyle/>
          <a:p>
            <a:pPr algn="ctr"/>
            <a:r>
              <a:rPr lang="en-US" sz="3200" cap="small" dirty="0" smtClean="0">
                <a:solidFill>
                  <a:schemeClr val="accent2"/>
                </a:solidFill>
                <a:latin typeface="Arial" pitchFamily="34" charset="0"/>
                <a:cs typeface="Arial" pitchFamily="34" charset="0"/>
              </a:rPr>
              <a:t>Sensory </a:t>
            </a:r>
            <a:r>
              <a:rPr lang="en-US" sz="3200" cap="small" dirty="0">
                <a:solidFill>
                  <a:schemeClr val="accent2"/>
                </a:solidFill>
                <a:latin typeface="Arial" pitchFamily="34" charset="0"/>
                <a:cs typeface="Arial" pitchFamily="34" charset="0"/>
              </a:rPr>
              <a:t>Processing Issues</a:t>
            </a:r>
          </a:p>
        </p:txBody>
      </p:sp>
    </p:spTree>
    <p:extLst>
      <p:ext uri="{BB962C8B-B14F-4D97-AF65-F5344CB8AC3E}">
        <p14:creationId xmlns:p14="http://schemas.microsoft.com/office/powerpoint/2010/main" val="3235428970"/>
      </p:ext>
    </p:extLst>
  </p:cSld>
  <p:clrMapOvr>
    <a:masterClrMapping/>
  </p:clrMapOvr>
  <p:transition spd="slow">
    <p:wip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762000" y="1752600"/>
            <a:ext cx="4953000" cy="3695700"/>
          </a:xfrm>
        </p:spPr>
      </p:pic>
      <p:sp>
        <p:nvSpPr>
          <p:cNvPr id="6" name="Content Placeholder 5"/>
          <p:cNvSpPr>
            <a:spLocks noGrp="1"/>
          </p:cNvSpPr>
          <p:nvPr>
            <p:ph sz="quarter" idx="4"/>
          </p:nvPr>
        </p:nvSpPr>
        <p:spPr>
          <a:xfrm>
            <a:off x="5715000" y="1143000"/>
            <a:ext cx="2971800" cy="5486400"/>
          </a:xfrm>
        </p:spPr>
        <p:txBody>
          <a:bodyPr>
            <a:noAutofit/>
          </a:bodyPr>
          <a:lstStyle/>
          <a:p>
            <a:pPr marL="0" lvl="0" indent="0">
              <a:spcAft>
                <a:spcPts val="1200"/>
              </a:spcAft>
              <a:buClr>
                <a:srgbClr val="AA2B1E"/>
              </a:buClr>
              <a:buSzPct val="100000"/>
              <a:buNone/>
            </a:pPr>
            <a:r>
              <a:rPr lang="en-US" sz="3200" dirty="0">
                <a:solidFill>
                  <a:prstClr val="black"/>
                </a:solidFill>
                <a:latin typeface="Arial" pitchFamily="34" charset="0"/>
                <a:cs typeface="Arial" pitchFamily="34" charset="0"/>
              </a:rPr>
              <a:t>Our “5 senses,” pertaining to our “external sensory perceptions” of the world around </a:t>
            </a:r>
            <a:r>
              <a:rPr lang="en-US" sz="3200" dirty="0" smtClean="0">
                <a:solidFill>
                  <a:prstClr val="black"/>
                </a:solidFill>
                <a:latin typeface="Arial" pitchFamily="34" charset="0"/>
                <a:cs typeface="Arial" pitchFamily="34" charset="0"/>
              </a:rPr>
              <a:t>us</a:t>
            </a:r>
            <a:r>
              <a:rPr lang="en-US" sz="3200" dirty="0">
                <a:solidFill>
                  <a:prstClr val="black"/>
                </a:solidFill>
                <a:latin typeface="Arial" pitchFamily="34" charset="0"/>
                <a:cs typeface="Arial" pitchFamily="34" charset="0"/>
              </a:rPr>
              <a:t>.</a:t>
            </a:r>
            <a:endParaRPr lang="en-US" sz="3200" dirty="0"/>
          </a:p>
        </p:txBody>
      </p:sp>
      <p:sp>
        <p:nvSpPr>
          <p:cNvPr id="7"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Sensory Processing Issues</a:t>
            </a:r>
            <a:endParaRPr lang="en-US" sz="3200" cap="small" dirty="0">
              <a:solidFill>
                <a:schemeClr val="accent2"/>
              </a:solidFill>
              <a:latin typeface="Arial" pitchFamily="34" charset="0"/>
              <a:cs typeface="Arial" pitchFamily="34" charset="0"/>
            </a:endParaRPr>
          </a:p>
        </p:txBody>
      </p:sp>
      <p:sp>
        <p:nvSpPr>
          <p:cNvPr id="9" name="Title 2"/>
          <p:cNvSpPr txBox="1">
            <a:spLocks/>
          </p:cNvSpPr>
          <p:nvPr/>
        </p:nvSpPr>
        <p:spPr>
          <a:xfrm>
            <a:off x="685800" y="1066800"/>
            <a:ext cx="5029200" cy="609600"/>
          </a:xfrm>
          <a:prstGeom prst="rect">
            <a:avLst/>
          </a:prstGeom>
        </p:spPr>
        <p:txBody>
          <a:bodyPr vert="horz"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en-US" sz="2800" cap="small" dirty="0" smtClean="0">
                <a:solidFill>
                  <a:prstClr val="black"/>
                </a:solidFill>
                <a:latin typeface="Arial" pitchFamily="34" charset="0"/>
                <a:cs typeface="Arial" pitchFamily="34" charset="0"/>
              </a:rPr>
              <a:t>Sensory Areas of the Brain</a:t>
            </a:r>
            <a:endParaRPr lang="en-US" sz="2800" cap="small"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8101734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Because of Autism’s atypical neurological connectivity, the Autistic brain may process this input in an atypical manner resulting in:</a:t>
            </a:r>
            <a:endParaRPr lang="en-US" sz="3200" dirty="0">
              <a:solidFill>
                <a:prstClr val="black"/>
              </a:solidFill>
              <a:latin typeface="Arial" pitchFamily="34" charset="0"/>
              <a:cs typeface="Arial" pitchFamily="34" charset="0"/>
            </a:endParaRPr>
          </a:p>
          <a:p>
            <a:pPr marL="463550" lvl="0" indent="-463550">
              <a:spcBef>
                <a:spcPts val="0"/>
              </a:spcBef>
              <a:spcAft>
                <a:spcPts val="1200"/>
              </a:spcAft>
              <a:buClrTx/>
              <a:buSzPct val="100000"/>
              <a:buFont typeface="+mj-lt"/>
              <a:buAutoNum type="arabicPeriod"/>
            </a:pPr>
            <a:r>
              <a:rPr lang="en-US" sz="3200" b="1" dirty="0" smtClean="0">
                <a:solidFill>
                  <a:prstClr val="black"/>
                </a:solidFill>
                <a:latin typeface="Arial" pitchFamily="34" charset="0"/>
                <a:cs typeface="Arial" pitchFamily="34" charset="0"/>
              </a:rPr>
              <a:t>Hyper sensory input: </a:t>
            </a:r>
            <a:r>
              <a:rPr lang="en-US" sz="3200" dirty="0" smtClean="0">
                <a:solidFill>
                  <a:prstClr val="black"/>
                </a:solidFill>
                <a:latin typeface="Arial" pitchFamily="34" charset="0"/>
                <a:cs typeface="Arial" pitchFamily="34" charset="0"/>
              </a:rPr>
              <a:t>Resulting in extreme sensitivities and over responsiveness to certain sensory stimuli.</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Sensory Processing Issues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1712564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0" lvl="0" indent="0">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Because of Autism’s atypical neurological connectivity, the Autistic brain may process this input in an atypical manner resulting in:</a:t>
            </a:r>
            <a:endParaRPr lang="en-US" sz="3200" dirty="0">
              <a:solidFill>
                <a:prstClr val="black"/>
              </a:solidFill>
              <a:latin typeface="Arial" pitchFamily="34" charset="0"/>
              <a:cs typeface="Arial" pitchFamily="34" charset="0"/>
            </a:endParaRPr>
          </a:p>
          <a:p>
            <a:pPr marL="463550" lvl="0" indent="-463550">
              <a:spcBef>
                <a:spcPts val="0"/>
              </a:spcBef>
              <a:spcAft>
                <a:spcPts val="1200"/>
              </a:spcAft>
              <a:buClrTx/>
              <a:buSzPct val="100000"/>
              <a:buFont typeface="+mj-lt"/>
              <a:buAutoNum type="arabicPeriod" startAt="2"/>
            </a:pPr>
            <a:r>
              <a:rPr lang="en-US" sz="3200" b="1" dirty="0" smtClean="0">
                <a:solidFill>
                  <a:prstClr val="black"/>
                </a:solidFill>
                <a:latin typeface="Arial" pitchFamily="34" charset="0"/>
                <a:cs typeface="Arial" pitchFamily="34" charset="0"/>
              </a:rPr>
              <a:t>Hypo sensory input: </a:t>
            </a:r>
            <a:r>
              <a:rPr lang="en-US" sz="3200" dirty="0" smtClean="0">
                <a:solidFill>
                  <a:prstClr val="black"/>
                </a:solidFill>
                <a:latin typeface="Arial" pitchFamily="34" charset="0"/>
                <a:cs typeface="Arial" pitchFamily="34" charset="0"/>
              </a:rPr>
              <a:t>Resulting in less responsiveness to certain sensory stimuli.</a:t>
            </a:r>
          </a:p>
          <a:p>
            <a:pPr marL="463550" lvl="0" indent="-463550">
              <a:lnSpc>
                <a:spcPct val="90000"/>
              </a:lnSpc>
              <a:spcBef>
                <a:spcPts val="0"/>
              </a:spcBef>
              <a:spcAft>
                <a:spcPts val="1200"/>
              </a:spcAft>
              <a:buClrTx/>
              <a:buSzPct val="100000"/>
              <a:buFont typeface="+mj-lt"/>
              <a:buAutoNum type="arabicPeriod" startAt="3"/>
            </a:pPr>
            <a:r>
              <a:rPr lang="en-US" sz="3200" b="1" dirty="0">
                <a:solidFill>
                  <a:prstClr val="black"/>
                </a:solidFill>
                <a:latin typeface="Arial" pitchFamily="34" charset="0"/>
                <a:cs typeface="Arial" pitchFamily="34" charset="0"/>
              </a:rPr>
              <a:t>Confused sensory input: </a:t>
            </a:r>
            <a:r>
              <a:rPr lang="en-US" sz="3200" dirty="0">
                <a:solidFill>
                  <a:prstClr val="black"/>
                </a:solidFill>
                <a:latin typeface="Arial" pitchFamily="34" charset="0"/>
                <a:cs typeface="Arial" pitchFamily="34" charset="0"/>
              </a:rPr>
              <a:t>Resulting in an impaired ability to decipher sensory input.</a:t>
            </a:r>
          </a:p>
          <a:p>
            <a:pPr marL="566928" lvl="0" indent="-457200">
              <a:spcBef>
                <a:spcPts val="0"/>
              </a:spcBef>
              <a:spcAft>
                <a:spcPts val="1200"/>
              </a:spcAft>
              <a:buClrTx/>
              <a:buSzPct val="100000"/>
              <a:buFont typeface="+mj-lt"/>
              <a:buAutoNum type="arabicPeriod"/>
            </a:pP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Sensory Processing Issues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987983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marL="463550" lvl="0" indent="0">
              <a:spcBef>
                <a:spcPts val="0"/>
              </a:spcBef>
              <a:spcAft>
                <a:spcPts val="1200"/>
              </a:spcAft>
              <a:buClr>
                <a:srgbClr val="AA2B1E"/>
              </a:buClr>
              <a:buSzPct val="100000"/>
              <a:buNone/>
            </a:pPr>
            <a:r>
              <a:rPr lang="en-US" sz="3200" dirty="0" smtClean="0">
                <a:solidFill>
                  <a:prstClr val="black"/>
                </a:solidFill>
                <a:latin typeface="Arial" pitchFamily="34" charset="0"/>
                <a:cs typeface="Arial" pitchFamily="34" charset="0"/>
              </a:rPr>
              <a:t>Often </a:t>
            </a:r>
            <a:r>
              <a:rPr lang="en-US" sz="3200" dirty="0">
                <a:solidFill>
                  <a:prstClr val="black"/>
                </a:solidFill>
                <a:latin typeface="Arial" pitchFamily="34" charset="0"/>
                <a:cs typeface="Arial" pitchFamily="34" charset="0"/>
              </a:rPr>
              <a:t>the confusion comes from fluctuating between hyper &amp; hypo processing, resulting in an avoidance of input (hyper) or lack of awareness of input (hypo)…leaving the person confused</a:t>
            </a:r>
            <a:r>
              <a:rPr lang="en-US" sz="3200" dirty="0" smtClean="0">
                <a:solidFill>
                  <a:prstClr val="black"/>
                </a:solidFill>
                <a:latin typeface="Arial" pitchFamily="34" charset="0"/>
                <a:cs typeface="Arial" pitchFamily="34" charset="0"/>
              </a:rPr>
              <a:t>.</a:t>
            </a:r>
          </a:p>
          <a:p>
            <a:pPr marL="463550" lvl="0" indent="0" algn="r">
              <a:spcBef>
                <a:spcPts val="0"/>
              </a:spcBef>
              <a:spcAft>
                <a:spcPts val="1200"/>
              </a:spcAft>
              <a:buClr>
                <a:srgbClr val="AA2B1E"/>
              </a:buClr>
              <a:buSzPct val="100000"/>
              <a:buNone/>
            </a:pPr>
            <a:r>
              <a:rPr lang="en-US" sz="3200" dirty="0" smtClean="0">
                <a:solidFill>
                  <a:prstClr val="black"/>
                </a:solidFill>
                <a:latin typeface="Arial" pitchFamily="34" charset="0"/>
                <a:cs typeface="Arial" pitchFamily="34" charset="0"/>
              </a:rPr>
              <a:t>(Sue Golubock)</a:t>
            </a:r>
            <a:endParaRPr lang="en-US" sz="32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Sensory Processing Issues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4748846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What is Stimming?</a:t>
            </a:r>
          </a:p>
          <a:p>
            <a:pPr marL="0" lvl="0" indent="0">
              <a:lnSpc>
                <a:spcPct val="90000"/>
              </a:lnSpc>
              <a:spcBef>
                <a:spcPts val="0"/>
              </a:spcBef>
              <a:buClr>
                <a:srgbClr val="AA2B1E"/>
              </a:buClr>
              <a:buSzPct val="100000"/>
              <a:buNone/>
            </a:pPr>
            <a:r>
              <a:rPr lang="en-US" sz="3200" b="1" dirty="0">
                <a:solidFill>
                  <a:prstClr val="black"/>
                </a:solidFill>
                <a:latin typeface="Arial"/>
                <a:ea typeface="Times New Roman"/>
              </a:rPr>
              <a:t>The </a:t>
            </a:r>
            <a:r>
              <a:rPr lang="en-US" sz="3200" b="1" dirty="0" err="1">
                <a:solidFill>
                  <a:prstClr val="black"/>
                </a:solidFill>
                <a:latin typeface="Arial"/>
                <a:ea typeface="Times New Roman"/>
              </a:rPr>
              <a:t>Stimmer’s</a:t>
            </a:r>
            <a:r>
              <a:rPr lang="en-US" sz="3200" b="1" dirty="0">
                <a:solidFill>
                  <a:prstClr val="black"/>
                </a:solidFill>
                <a:latin typeface="Arial"/>
                <a:ea typeface="Times New Roman"/>
              </a:rPr>
              <a:t> concept of stimming:</a:t>
            </a:r>
          </a:p>
          <a:p>
            <a:pPr marL="0" lvl="0" indent="0">
              <a:lnSpc>
                <a:spcPct val="90000"/>
              </a:lnSpc>
              <a:spcBef>
                <a:spcPts val="0"/>
              </a:spcBef>
              <a:spcAft>
                <a:spcPts val="1200"/>
              </a:spcAft>
              <a:buClr>
                <a:srgbClr val="AA2B1E"/>
              </a:buClr>
              <a:buSzPct val="100000"/>
              <a:buNone/>
            </a:pPr>
            <a:r>
              <a:rPr lang="en-US" sz="3200" dirty="0">
                <a:solidFill>
                  <a:prstClr val="black"/>
                </a:solidFill>
                <a:latin typeface="Arial"/>
                <a:ea typeface="Times New Roman"/>
              </a:rPr>
              <a:t>Involuntary repetitive motion </a:t>
            </a:r>
            <a:r>
              <a:rPr lang="en-US" sz="3200" i="1" u="sng" cap="small" dirty="0">
                <a:solidFill>
                  <a:prstClr val="black"/>
                </a:solidFill>
                <a:latin typeface="Arial" pitchFamily="34" charset="0"/>
                <a:cs typeface="Arial" pitchFamily="34" charset="0"/>
              </a:rPr>
              <a:t>resulting from excessive neurological activity</a:t>
            </a:r>
            <a:r>
              <a:rPr lang="en-US" sz="3200" dirty="0">
                <a:solidFill>
                  <a:prstClr val="black"/>
                </a:solidFill>
                <a:latin typeface="Arial" pitchFamily="34" charset="0"/>
                <a:cs typeface="Arial" pitchFamily="34" charset="0"/>
              </a:rPr>
              <a:t>. </a:t>
            </a:r>
            <a:endParaRPr lang="en-US" sz="3200" b="1" dirty="0" smtClean="0">
              <a:solidFill>
                <a:prstClr val="black"/>
              </a:solidFill>
              <a:latin typeface="Arial"/>
              <a:ea typeface="Times New Roman"/>
            </a:endParaRPr>
          </a:p>
          <a:p>
            <a:pPr marL="0" lvl="0" indent="0">
              <a:lnSpc>
                <a:spcPct val="90000"/>
              </a:lnSpc>
              <a:spcBef>
                <a:spcPts val="0"/>
              </a:spcBef>
              <a:buClr>
                <a:srgbClr val="AA2B1E"/>
              </a:buClr>
              <a:buSzPct val="100000"/>
              <a:buNone/>
            </a:pPr>
            <a:r>
              <a:rPr lang="en-US" sz="3200" b="1" dirty="0" smtClean="0">
                <a:solidFill>
                  <a:prstClr val="black"/>
                </a:solidFill>
                <a:latin typeface="Arial"/>
                <a:ea typeface="Times New Roman"/>
              </a:rPr>
              <a:t>The </a:t>
            </a:r>
            <a:r>
              <a:rPr lang="en-US" sz="3200" b="1" dirty="0">
                <a:solidFill>
                  <a:prstClr val="black"/>
                </a:solidFill>
                <a:latin typeface="Arial"/>
                <a:ea typeface="Times New Roman"/>
              </a:rPr>
              <a:t>Professional’s concept of stimming:</a:t>
            </a:r>
          </a:p>
          <a:p>
            <a:pPr marL="0" lvl="0" indent="0">
              <a:lnSpc>
                <a:spcPct val="90000"/>
              </a:lnSpc>
              <a:spcBef>
                <a:spcPts val="0"/>
              </a:spcBef>
              <a:spcAft>
                <a:spcPts val="1200"/>
              </a:spcAft>
              <a:buClr>
                <a:schemeClr val="accent2"/>
              </a:buClr>
              <a:buSzPct val="100000"/>
              <a:buNone/>
            </a:pPr>
            <a:r>
              <a:rPr lang="en-US" sz="3200" dirty="0" smtClean="0">
                <a:solidFill>
                  <a:prstClr val="black"/>
                </a:solidFill>
                <a:latin typeface="Arial"/>
                <a:ea typeface="Times New Roman"/>
              </a:rPr>
              <a:t>Involuntary </a:t>
            </a:r>
            <a:r>
              <a:rPr lang="en-US" sz="3200" dirty="0">
                <a:solidFill>
                  <a:prstClr val="black"/>
                </a:solidFill>
                <a:latin typeface="Arial"/>
                <a:ea typeface="Times New Roman"/>
              </a:rPr>
              <a:t>repetitive </a:t>
            </a:r>
            <a:r>
              <a:rPr lang="en-US" sz="3200" dirty="0" smtClean="0">
                <a:solidFill>
                  <a:prstClr val="black"/>
                </a:solidFill>
                <a:latin typeface="Arial"/>
                <a:ea typeface="Times New Roman"/>
              </a:rPr>
              <a:t>motion </a:t>
            </a:r>
            <a:r>
              <a:rPr lang="en-US" sz="3200" i="1" u="sng" cap="small" dirty="0" smtClean="0">
                <a:solidFill>
                  <a:prstClr val="black"/>
                </a:solidFill>
                <a:latin typeface="Arial"/>
                <a:ea typeface="Times New Roman"/>
              </a:rPr>
              <a:t>that </a:t>
            </a:r>
            <a:r>
              <a:rPr lang="en-US" sz="3200" i="1" u="sng" cap="small" dirty="0">
                <a:solidFill>
                  <a:prstClr val="black"/>
                </a:solidFill>
                <a:latin typeface="Arial"/>
                <a:ea typeface="Times New Roman"/>
              </a:rPr>
              <a:t>serves no function</a:t>
            </a:r>
            <a:r>
              <a:rPr lang="en-US" sz="3200" dirty="0" smtClean="0">
                <a:solidFill>
                  <a:prstClr val="black"/>
                </a:solidFill>
                <a:latin typeface="Arial"/>
                <a:ea typeface="Times New Roman"/>
              </a:rPr>
              <a:t>.</a:t>
            </a:r>
            <a:endParaRPr lang="en-US" sz="3200" b="1" dirty="0" smtClean="0">
              <a:latin typeface="Arial"/>
              <a:ea typeface="Times New Roman"/>
            </a:endParaRPr>
          </a:p>
          <a:p>
            <a:pPr marL="0" lvl="0" indent="0">
              <a:lnSpc>
                <a:spcPct val="90000"/>
              </a:lnSpc>
              <a:spcBef>
                <a:spcPts val="0"/>
              </a:spcBef>
              <a:spcAft>
                <a:spcPts val="1200"/>
              </a:spcAft>
              <a:buClr>
                <a:schemeClr val="accent2"/>
              </a:buClr>
              <a:buSzPct val="100000"/>
              <a:buNone/>
            </a:pPr>
            <a:r>
              <a:rPr lang="en-US" sz="3200" b="1" dirty="0" smtClean="0">
                <a:solidFill>
                  <a:prstClr val="black"/>
                </a:solidFill>
                <a:latin typeface="Arial" pitchFamily="34" charset="0"/>
                <a:cs typeface="Arial" pitchFamily="34" charset="0"/>
              </a:rPr>
              <a:t>Note:</a:t>
            </a:r>
            <a:r>
              <a:rPr lang="en-US" sz="3200" dirty="0" smtClean="0">
                <a:solidFill>
                  <a:prstClr val="black"/>
                </a:solidFill>
                <a:latin typeface="Arial" pitchFamily="34" charset="0"/>
                <a:cs typeface="Arial" pitchFamily="34" charset="0"/>
              </a:rPr>
              <a:t> There has been some movement in this area since </a:t>
            </a:r>
            <a:r>
              <a:rPr lang="en-US" sz="3200" dirty="0">
                <a:solidFill>
                  <a:prstClr val="black"/>
                </a:solidFill>
                <a:latin typeface="Arial" pitchFamily="34" charset="0"/>
                <a:cs typeface="Arial" pitchFamily="34" charset="0"/>
              </a:rPr>
              <a:t>Sue Golubock</a:t>
            </a:r>
            <a:r>
              <a:rPr lang="en-US" sz="3200" dirty="0" smtClean="0">
                <a:solidFill>
                  <a:prstClr val="black"/>
                </a:solidFill>
                <a:latin typeface="Arial" pitchFamily="34" charset="0"/>
                <a:cs typeface="Arial" pitchFamily="34" charset="0"/>
              </a:rPr>
              <a:t> retired in 2012</a:t>
            </a:r>
            <a:endParaRPr lang="en-US" sz="3200" dirty="0">
              <a:solidFill>
                <a:prstClr val="black"/>
              </a:solidFill>
              <a:latin typeface="Arial" pitchFamily="34" charset="0"/>
              <a:cs typeface="Arial" pitchFamily="34" charset="0"/>
            </a:endParaRPr>
          </a:p>
          <a:p>
            <a:pPr marL="109728" lvl="0" indent="0">
              <a:lnSpc>
                <a:spcPct val="90000"/>
              </a:lnSpc>
              <a:spcBef>
                <a:spcPts val="0"/>
              </a:spcBef>
              <a:spcAft>
                <a:spcPts val="1200"/>
              </a:spcAft>
              <a:buClr>
                <a:schemeClr val="accent2"/>
              </a:buClr>
              <a:buSzPct val="100000"/>
              <a:buNone/>
            </a:pP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Sensory Processing Issues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989501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What is Stimming?</a:t>
            </a:r>
          </a:p>
          <a:p>
            <a:pPr marL="0" lvl="0" indent="0">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The “</a:t>
            </a:r>
            <a:r>
              <a:rPr lang="en-US" sz="3200" dirty="0" err="1" smtClean="0">
                <a:solidFill>
                  <a:prstClr val="black"/>
                </a:solidFill>
                <a:latin typeface="Arial" pitchFamily="34" charset="0"/>
                <a:cs typeface="Arial" pitchFamily="34" charset="0"/>
              </a:rPr>
              <a:t>stimmer</a:t>
            </a:r>
            <a:r>
              <a:rPr lang="en-US" sz="3200" dirty="0" smtClean="0">
                <a:solidFill>
                  <a:prstClr val="black"/>
                </a:solidFill>
                <a:latin typeface="Arial" pitchFamily="34" charset="0"/>
                <a:cs typeface="Arial" pitchFamily="34" charset="0"/>
              </a:rPr>
              <a:t>” is doing one or more of the following:</a:t>
            </a:r>
          </a:p>
          <a:p>
            <a:pPr marL="463550" lvl="0" indent="-463550">
              <a:lnSpc>
                <a:spcPct val="90000"/>
              </a:lnSpc>
              <a:spcBef>
                <a:spcPts val="0"/>
              </a:spcBef>
              <a:spcAft>
                <a:spcPts val="1200"/>
              </a:spcAft>
              <a:buClrTx/>
              <a:buSzPct val="100000"/>
              <a:buFont typeface="+mj-lt"/>
              <a:buAutoNum type="arabicPeriod"/>
            </a:pPr>
            <a:r>
              <a:rPr lang="en-US" sz="3200" dirty="0" smtClean="0">
                <a:solidFill>
                  <a:prstClr val="black"/>
                </a:solidFill>
                <a:latin typeface="Arial" pitchFamily="34" charset="0"/>
                <a:cs typeface="Arial" pitchFamily="34" charset="0"/>
              </a:rPr>
              <a:t>Thinking deeply about </a:t>
            </a:r>
            <a:r>
              <a:rPr lang="en-US" sz="3200" dirty="0">
                <a:solidFill>
                  <a:prstClr val="black"/>
                </a:solidFill>
                <a:latin typeface="Arial" pitchFamily="34" charset="0"/>
                <a:cs typeface="Arial" pitchFamily="34" charset="0"/>
              </a:rPr>
              <a:t>something</a:t>
            </a:r>
          </a:p>
          <a:p>
            <a:pPr marL="463550" lvl="0" indent="-463550">
              <a:lnSpc>
                <a:spcPct val="90000"/>
              </a:lnSpc>
              <a:spcBef>
                <a:spcPts val="0"/>
              </a:spcBef>
              <a:spcAft>
                <a:spcPts val="1200"/>
              </a:spcAft>
              <a:buClrTx/>
              <a:buSzPct val="100000"/>
              <a:buFont typeface="+mj-lt"/>
              <a:buAutoNum type="arabicPeriod"/>
            </a:pPr>
            <a:r>
              <a:rPr lang="en-US" sz="3200" dirty="0" smtClean="0">
                <a:solidFill>
                  <a:prstClr val="black"/>
                </a:solidFill>
                <a:latin typeface="Arial" pitchFamily="34" charset="0"/>
                <a:cs typeface="Arial" pitchFamily="34" charset="0"/>
              </a:rPr>
              <a:t>“Burn off” a sensory overload</a:t>
            </a:r>
          </a:p>
          <a:p>
            <a:pPr marL="463550" lvl="0" indent="-463550">
              <a:lnSpc>
                <a:spcPct val="90000"/>
              </a:lnSpc>
              <a:spcBef>
                <a:spcPts val="0"/>
              </a:spcBef>
              <a:spcAft>
                <a:spcPts val="1200"/>
              </a:spcAft>
              <a:buClrTx/>
              <a:buSzPct val="100000"/>
              <a:buFont typeface="+mj-lt"/>
              <a:buAutoNum type="arabicPeriod"/>
            </a:pPr>
            <a:r>
              <a:rPr lang="en-US" sz="3200" dirty="0" smtClean="0">
                <a:solidFill>
                  <a:prstClr val="black"/>
                </a:solidFill>
                <a:latin typeface="Arial" pitchFamily="34" charset="0"/>
                <a:cs typeface="Arial" pitchFamily="34" charset="0"/>
              </a:rPr>
              <a:t>Expressing their emotions, be it positive or negative.</a:t>
            </a:r>
          </a:p>
          <a:p>
            <a:pPr marL="463550" lvl="0" indent="0">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Examples: anxiety, excitement, pleasure, etc.</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Sensory Processing Issues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3109083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What is Stimming?</a:t>
            </a:r>
          </a:p>
          <a:p>
            <a:pPr marL="463550" lvl="0" indent="-463550">
              <a:lnSpc>
                <a:spcPct val="90000"/>
              </a:lnSpc>
              <a:spcBef>
                <a:spcPts val="0"/>
              </a:spcBef>
              <a:spcAft>
                <a:spcPts val="1200"/>
              </a:spcAft>
              <a:buClrTx/>
              <a:buSzPct val="100000"/>
              <a:buFont typeface="+mj-lt"/>
              <a:buAutoNum type="arabicPeriod" startAt="4"/>
            </a:pPr>
            <a:r>
              <a:rPr lang="en-US" sz="3200" dirty="0" smtClean="0">
                <a:solidFill>
                  <a:prstClr val="black"/>
                </a:solidFill>
                <a:latin typeface="Arial" pitchFamily="34" charset="0"/>
                <a:cs typeface="Arial" pitchFamily="34" charset="0"/>
              </a:rPr>
              <a:t>Communicating that there’s something wrong with themselves and/or their environment.</a:t>
            </a:r>
          </a:p>
          <a:p>
            <a:pPr marL="463550" lvl="0" indent="0">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If this is the case, the “cure” for the stimming is to identify &amp; eliminate the </a:t>
            </a:r>
            <a:r>
              <a:rPr lang="en-US" sz="3200" dirty="0" err="1" smtClean="0">
                <a:solidFill>
                  <a:prstClr val="black"/>
                </a:solidFill>
                <a:latin typeface="Arial" pitchFamily="34" charset="0"/>
                <a:cs typeface="Arial" pitchFamily="34" charset="0"/>
              </a:rPr>
              <a:t>agitant</a:t>
            </a:r>
            <a:r>
              <a:rPr lang="en-US" sz="3200" dirty="0" smtClean="0">
                <a:solidFill>
                  <a:prstClr val="black"/>
                </a:solidFill>
                <a:latin typeface="Arial" pitchFamily="34" charset="0"/>
                <a:cs typeface="Arial" pitchFamily="34" charset="0"/>
              </a:rPr>
              <a:t>(s).</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Sensory Processing Issues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42093149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1600200"/>
          </a:xfrm>
        </p:spPr>
        <p:txBody>
          <a:bodyPr>
            <a:noAutofit/>
          </a:bodyPr>
          <a:lstStyle/>
          <a:p>
            <a:pPr marL="109728" lvl="0" indent="0" algn="ctr">
              <a:lnSpc>
                <a:spcPct val="90000"/>
              </a:lnSpc>
              <a:spcBef>
                <a:spcPts val="0"/>
              </a:spcBef>
              <a:buClr>
                <a:schemeClr val="accent2"/>
              </a:buClr>
              <a:buSzPct val="100000"/>
              <a:buNone/>
            </a:pPr>
            <a:r>
              <a:rPr lang="en-US" sz="4000" b="1" i="1" cap="all" dirty="0" smtClean="0">
                <a:solidFill>
                  <a:prstClr val="black"/>
                </a:solidFill>
                <a:latin typeface="Arial" pitchFamily="34" charset="0"/>
                <a:cs typeface="Arial" pitchFamily="34" charset="0"/>
              </a:rPr>
              <a:t>When You Eliminate a</a:t>
            </a:r>
          </a:p>
          <a:p>
            <a:pPr marL="0" lvl="0" indent="0" algn="ctr">
              <a:lnSpc>
                <a:spcPct val="90000"/>
              </a:lnSpc>
              <a:spcBef>
                <a:spcPts val="0"/>
              </a:spcBef>
              <a:buClr>
                <a:schemeClr val="accent2"/>
              </a:buClr>
              <a:buSzPct val="100000"/>
              <a:buNone/>
            </a:pPr>
            <a:r>
              <a:rPr lang="en-US" sz="4000" b="1" i="1" cap="all" dirty="0" smtClean="0">
                <a:solidFill>
                  <a:prstClr val="black"/>
                </a:solidFill>
                <a:latin typeface="Arial" pitchFamily="34" charset="0"/>
                <a:cs typeface="Arial" pitchFamily="34" charset="0"/>
              </a:rPr>
              <a:t>Non-communicative Person’s ability to stim, </a:t>
            </a:r>
            <a:endParaRPr lang="en-US" sz="4000" i="1" cap="all"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Sensory Processing Issues</a:t>
            </a:r>
            <a:endParaRPr lang="en-US" sz="3200" cap="small" dirty="0">
              <a:solidFill>
                <a:schemeClr val="accent2"/>
              </a:solidFill>
              <a:latin typeface="Arial" pitchFamily="34" charset="0"/>
              <a:cs typeface="Arial" pitchFamily="34" charset="0"/>
            </a:endParaRPr>
          </a:p>
        </p:txBody>
      </p:sp>
      <p:sp>
        <p:nvSpPr>
          <p:cNvPr id="4" name="Content Placeholder 1"/>
          <p:cNvSpPr txBox="1">
            <a:spLocks/>
          </p:cNvSpPr>
          <p:nvPr/>
        </p:nvSpPr>
        <p:spPr>
          <a:xfrm>
            <a:off x="429904" y="2667000"/>
            <a:ext cx="8229600" cy="2209800"/>
          </a:xfrm>
          <a:prstGeom prst="rect">
            <a:avLst/>
          </a:prstGeom>
        </p:spPr>
        <p:txBody>
          <a:bodyPr vert="horz">
            <a:no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indent="0" algn="ctr">
              <a:lnSpc>
                <a:spcPct val="90000"/>
              </a:lnSpc>
              <a:spcBef>
                <a:spcPts val="0"/>
              </a:spcBef>
              <a:buClr>
                <a:srgbClr val="AA2B1E"/>
              </a:buClr>
              <a:buSzPct val="100000"/>
              <a:buFont typeface="Wingdings 3"/>
              <a:buNone/>
            </a:pPr>
            <a:r>
              <a:rPr lang="en-US" sz="4000" b="1" i="1" cap="all" dirty="0" smtClean="0">
                <a:solidFill>
                  <a:prstClr val="black"/>
                </a:solidFill>
                <a:latin typeface="Arial" pitchFamily="34" charset="0"/>
                <a:cs typeface="Arial" pitchFamily="34" charset="0"/>
              </a:rPr>
              <a:t>you take away one of their few means of communication</a:t>
            </a:r>
          </a:p>
          <a:p>
            <a:pPr marL="0" indent="0" algn="ctr">
              <a:lnSpc>
                <a:spcPct val="90000"/>
              </a:lnSpc>
              <a:spcBef>
                <a:spcPts val="0"/>
              </a:spcBef>
              <a:buClr>
                <a:srgbClr val="AA2B1E"/>
              </a:buClr>
              <a:buSzPct val="100000"/>
              <a:buFont typeface="Wingdings 3"/>
              <a:buNone/>
            </a:pPr>
            <a:r>
              <a:rPr lang="en-US" sz="4000" b="1" i="1" cap="all" dirty="0" smtClean="0">
                <a:solidFill>
                  <a:prstClr val="black"/>
                </a:solidFill>
                <a:latin typeface="Arial" pitchFamily="34" charset="0"/>
                <a:cs typeface="Arial" pitchFamily="34" charset="0"/>
              </a:rPr>
              <a:t>&amp; self-expression</a:t>
            </a:r>
            <a:endParaRPr lang="en-US" sz="4000" i="1" cap="all"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33320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p:cTn id="12"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p:cTn id="19"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4">
                                            <p:txEl>
                                              <p:pRg st="0" end="0"/>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 calcmode="lin" valueType="num">
                                      <p:cBhvr>
                                        <p:cTn id="2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876800"/>
          </a:xfrm>
        </p:spPr>
        <p:txBody>
          <a:bodyPr>
            <a:noAutofit/>
          </a:bodyPr>
          <a:lstStyle/>
          <a:p>
            <a:pPr marL="109728" lvl="0" indent="0" algn="ctr">
              <a:lnSpc>
                <a:spcPct val="90000"/>
              </a:lnSpc>
              <a:spcBef>
                <a:spcPts val="0"/>
              </a:spcBef>
              <a:buClr>
                <a:schemeClr val="accent2"/>
              </a:buClr>
              <a:buSzPct val="100000"/>
              <a:buNone/>
            </a:pPr>
            <a:endParaRPr lang="en-US" sz="4000" b="1" i="1" cap="all" dirty="0" smtClean="0">
              <a:solidFill>
                <a:prstClr val="black"/>
              </a:solidFill>
              <a:latin typeface="Arial" pitchFamily="34" charset="0"/>
              <a:cs typeface="Arial" pitchFamily="34" charset="0"/>
            </a:endParaRPr>
          </a:p>
          <a:p>
            <a:pPr marL="109728" lvl="0" indent="0" algn="ctr">
              <a:lnSpc>
                <a:spcPct val="90000"/>
              </a:lnSpc>
              <a:spcBef>
                <a:spcPts val="0"/>
              </a:spcBef>
              <a:buClr>
                <a:schemeClr val="accent2"/>
              </a:buClr>
              <a:buSzPct val="100000"/>
              <a:buNone/>
            </a:pPr>
            <a:endParaRPr lang="en-US" sz="4000" b="1" i="1" cap="all" dirty="0">
              <a:solidFill>
                <a:prstClr val="black"/>
              </a:solidFill>
              <a:latin typeface="Arial" pitchFamily="34" charset="0"/>
              <a:cs typeface="Arial" pitchFamily="34" charset="0"/>
            </a:endParaRPr>
          </a:p>
          <a:p>
            <a:pPr marL="109728" lvl="0" indent="0" algn="ctr">
              <a:lnSpc>
                <a:spcPct val="90000"/>
              </a:lnSpc>
              <a:spcBef>
                <a:spcPts val="0"/>
              </a:spcBef>
              <a:buClr>
                <a:schemeClr val="accent2"/>
              </a:buClr>
              <a:buSzPct val="100000"/>
              <a:buNone/>
            </a:pPr>
            <a:endParaRPr lang="en-US" sz="4000" b="1" i="1" cap="all" dirty="0" smtClean="0">
              <a:solidFill>
                <a:prstClr val="black"/>
              </a:solidFill>
              <a:latin typeface="Arial" pitchFamily="34" charset="0"/>
              <a:cs typeface="Arial" pitchFamily="34" charset="0"/>
            </a:endParaRPr>
          </a:p>
          <a:p>
            <a:pPr marL="0" lvl="0" indent="0" algn="ctr">
              <a:lnSpc>
                <a:spcPct val="90000"/>
              </a:lnSpc>
              <a:spcBef>
                <a:spcPts val="0"/>
              </a:spcBef>
              <a:buClr>
                <a:schemeClr val="accent2"/>
              </a:buClr>
              <a:buSzPct val="100000"/>
              <a:buNone/>
            </a:pPr>
            <a:r>
              <a:rPr lang="en-US" sz="4000" b="1" i="1" cap="all" dirty="0" smtClean="0">
                <a:solidFill>
                  <a:prstClr val="black"/>
                </a:solidFill>
                <a:latin typeface="Arial" pitchFamily="34" charset="0"/>
                <a:cs typeface="Arial" pitchFamily="34" charset="0"/>
              </a:rPr>
              <a:t>this is the equivalent of cutting out their tongue!</a:t>
            </a:r>
            <a:endParaRPr lang="en-US" sz="4000" i="1" cap="all"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Sensory Processing Issues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694443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p:cTn id="7"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876800"/>
          </a:xfrm>
        </p:spPr>
        <p:txBody>
          <a:bodyPr>
            <a:noAutofit/>
          </a:bodyPr>
          <a:lstStyle/>
          <a:p>
            <a:pPr marL="0" lvl="0" indent="0" algn="ctr">
              <a:lnSpc>
                <a:spcPct val="90000"/>
              </a:lnSpc>
              <a:spcBef>
                <a:spcPts val="0"/>
              </a:spcBef>
              <a:buClr>
                <a:schemeClr val="accent2"/>
              </a:buClr>
              <a:buSzPct val="100000"/>
              <a:buNone/>
            </a:pPr>
            <a:r>
              <a:rPr lang="en-US" sz="4000" b="1" i="1" dirty="0" smtClean="0">
                <a:solidFill>
                  <a:prstClr val="black"/>
                </a:solidFill>
                <a:latin typeface="Arial" pitchFamily="34" charset="0"/>
                <a:cs typeface="Arial" pitchFamily="34" charset="0"/>
              </a:rPr>
              <a:t>Trying to find the right balance between the </a:t>
            </a:r>
            <a:r>
              <a:rPr lang="en-US" sz="4000" b="1" i="1" dirty="0" err="1" smtClean="0">
                <a:solidFill>
                  <a:prstClr val="black"/>
                </a:solidFill>
                <a:latin typeface="Arial" pitchFamily="34" charset="0"/>
                <a:cs typeface="Arial" pitchFamily="34" charset="0"/>
              </a:rPr>
              <a:t>Stimmer’s</a:t>
            </a:r>
            <a:r>
              <a:rPr lang="en-US" sz="4000" b="1" i="1" dirty="0" smtClean="0">
                <a:solidFill>
                  <a:prstClr val="black"/>
                </a:solidFill>
                <a:latin typeface="Arial" pitchFamily="34" charset="0"/>
                <a:cs typeface="Arial" pitchFamily="34" charset="0"/>
              </a:rPr>
              <a:t> need to stim &amp; the groups need to not be distracted has to be address on a case-by-case basis</a:t>
            </a:r>
            <a:endParaRPr lang="en-US" sz="4000" i="1"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Sensory Processing Issues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869715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buClr>
                <a:schemeClr val="accent2"/>
              </a:buClr>
              <a:buSzPct val="100000"/>
              <a:buNone/>
            </a:pPr>
            <a:r>
              <a:rPr lang="en-US" sz="3200" b="1" cap="small" dirty="0" smtClean="0">
                <a:solidFill>
                  <a:prstClr val="black"/>
                </a:solidFill>
                <a:latin typeface="Arial" pitchFamily="34" charset="0"/>
                <a:cs typeface="Arial" pitchFamily="34" charset="0"/>
              </a:rPr>
              <a:t>Minimizing the Impact of</a:t>
            </a:r>
          </a:p>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Sensory Processing Issues</a:t>
            </a:r>
          </a:p>
          <a:p>
            <a:pPr marL="0" lvl="0" indent="0">
              <a:lnSpc>
                <a:spcPct val="90000"/>
              </a:lnSpc>
              <a:spcBef>
                <a:spcPts val="0"/>
              </a:spcBef>
              <a:spcAft>
                <a:spcPts val="1200"/>
              </a:spcAft>
              <a:buClrTx/>
              <a:buSzPct val="100000"/>
              <a:buNone/>
            </a:pPr>
            <a:r>
              <a:rPr lang="en-US" sz="3200" dirty="0" smtClean="0">
                <a:solidFill>
                  <a:prstClr val="black"/>
                </a:solidFill>
                <a:latin typeface="Arial" pitchFamily="34" charset="0"/>
                <a:cs typeface="Arial" pitchFamily="34" charset="0"/>
              </a:rPr>
              <a:t>Although not every Autistic/Aspie is going to struggle in this area to the same extent, consider the following solutions if you are.</a:t>
            </a:r>
          </a:p>
          <a:p>
            <a:pPr marL="463550" lvl="0" indent="-463550">
              <a:lnSpc>
                <a:spcPct val="90000"/>
              </a:lnSpc>
              <a:spcBef>
                <a:spcPts val="0"/>
              </a:spcBef>
              <a:spcAft>
                <a:spcPts val="1200"/>
              </a:spcAft>
              <a:buClrTx/>
              <a:buSzPct val="100000"/>
              <a:buFont typeface="+mj-lt"/>
              <a:buAutoNum type="arabicPeriod"/>
            </a:pPr>
            <a:r>
              <a:rPr lang="en-US" sz="3200" dirty="0" smtClean="0">
                <a:solidFill>
                  <a:prstClr val="black"/>
                </a:solidFill>
                <a:latin typeface="Arial" pitchFamily="34" charset="0"/>
                <a:cs typeface="Arial" pitchFamily="34" charset="0"/>
              </a:rPr>
              <a:t>Find environments that with little or no “deliberate stimulation.”</a:t>
            </a:r>
          </a:p>
          <a:p>
            <a:pPr marL="463550" lvl="0" indent="-463550">
              <a:lnSpc>
                <a:spcPct val="90000"/>
              </a:lnSpc>
              <a:spcBef>
                <a:spcPts val="0"/>
              </a:spcBef>
              <a:spcAft>
                <a:spcPts val="1200"/>
              </a:spcAft>
              <a:buClrTx/>
              <a:buSzPct val="100000"/>
              <a:buFont typeface="+mj-lt"/>
              <a:buAutoNum type="arabicPeriod"/>
            </a:pPr>
            <a:r>
              <a:rPr lang="en-US" sz="3200" dirty="0" smtClean="0">
                <a:solidFill>
                  <a:prstClr val="black"/>
                </a:solidFill>
                <a:latin typeface="Arial" pitchFamily="34" charset="0"/>
                <a:cs typeface="Arial" pitchFamily="34" charset="0"/>
              </a:rPr>
              <a:t>Smaller groups means there are few people around to create more stimuli.</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Sensory Processing Issues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192150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1000"/>
                                        <p:tgtEl>
                                          <p:spTgt spid="2">
                                            <p:txEl>
                                              <p:pRg st="3" end="3"/>
                                            </p:txEl>
                                          </p:spTgt>
                                        </p:tgtEl>
                                      </p:cBhvr>
                                    </p:animEffect>
                                    <p:anim calcmode="lin" valueType="num">
                                      <p:cBhvr>
                                        <p:cTn id="2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1000"/>
                                        <p:tgtEl>
                                          <p:spTgt spid="2">
                                            <p:txEl>
                                              <p:pRg st="4" end="4"/>
                                            </p:txEl>
                                          </p:spTgt>
                                        </p:tgtEl>
                                      </p:cBhvr>
                                    </p:animEffect>
                                    <p:anim calcmode="lin" valueType="num">
                                      <p:cBhvr>
                                        <p:cTn id="34"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buClr>
                <a:schemeClr val="accent2"/>
              </a:buClr>
              <a:buSzPct val="100000"/>
              <a:buNone/>
            </a:pPr>
            <a:r>
              <a:rPr lang="en-US" sz="3200" b="1" cap="small" dirty="0" smtClean="0">
                <a:solidFill>
                  <a:prstClr val="black"/>
                </a:solidFill>
                <a:latin typeface="Arial" pitchFamily="34" charset="0"/>
                <a:cs typeface="Arial" pitchFamily="34" charset="0"/>
              </a:rPr>
              <a:t>Minimizing the Impact of</a:t>
            </a:r>
          </a:p>
          <a:p>
            <a:pPr marL="0" lvl="0" indent="0" algn="ctr">
              <a:lnSpc>
                <a:spcPct val="90000"/>
              </a:lnSpc>
              <a:spcBef>
                <a:spcPts val="0"/>
              </a:spcBef>
              <a:spcAft>
                <a:spcPts val="1200"/>
              </a:spcAft>
              <a:buClr>
                <a:schemeClr val="accent2"/>
              </a:buClr>
              <a:buSzPct val="100000"/>
              <a:buNone/>
            </a:pPr>
            <a:r>
              <a:rPr lang="en-US" sz="3200" b="1" u="sng" cap="small" dirty="0" smtClean="0">
                <a:solidFill>
                  <a:prstClr val="black"/>
                </a:solidFill>
                <a:latin typeface="Arial" pitchFamily="34" charset="0"/>
                <a:cs typeface="Arial" pitchFamily="34" charset="0"/>
              </a:rPr>
              <a:t>Sensory Processing Issues</a:t>
            </a:r>
          </a:p>
          <a:p>
            <a:pPr marL="0" lvl="0" indent="0">
              <a:lnSpc>
                <a:spcPct val="90000"/>
              </a:lnSpc>
              <a:spcBef>
                <a:spcPts val="0"/>
              </a:spcBef>
              <a:spcAft>
                <a:spcPts val="1200"/>
              </a:spcAft>
              <a:buClrTx/>
              <a:buSzPct val="100000"/>
              <a:buNone/>
            </a:pPr>
            <a:r>
              <a:rPr lang="en-US" sz="3200" dirty="0" smtClean="0">
                <a:solidFill>
                  <a:prstClr val="black"/>
                </a:solidFill>
                <a:latin typeface="Arial" pitchFamily="34" charset="0"/>
                <a:cs typeface="Arial" pitchFamily="34" charset="0"/>
              </a:rPr>
              <a:t>Although not every Autistic/Aspie is going to struggle in this area to the same extent, consider the following solutions if you are.</a:t>
            </a:r>
          </a:p>
          <a:p>
            <a:pPr marL="463550" lvl="0" indent="-463550">
              <a:lnSpc>
                <a:spcPct val="90000"/>
              </a:lnSpc>
              <a:spcBef>
                <a:spcPts val="0"/>
              </a:spcBef>
              <a:spcAft>
                <a:spcPts val="1200"/>
              </a:spcAft>
              <a:buClrTx/>
              <a:buSzPct val="100000"/>
              <a:buFont typeface="+mj-lt"/>
              <a:buAutoNum type="arabicPeriod" startAt="3"/>
            </a:pPr>
            <a:r>
              <a:rPr lang="en-US" sz="3200" dirty="0" smtClean="0">
                <a:solidFill>
                  <a:prstClr val="black"/>
                </a:solidFill>
                <a:latin typeface="Arial" pitchFamily="34" charset="0"/>
                <a:cs typeface="Arial" pitchFamily="34" charset="0"/>
              </a:rPr>
              <a:t>Develop “emergency protocols” for situation in which you get ambushed by a flood of unexpected stimuli.</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Sensory Processing Issues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842348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752601"/>
            <a:ext cx="9144000" cy="1829761"/>
          </a:xfrm>
        </p:spPr>
        <p:txBody>
          <a:bodyPr>
            <a:normAutofit/>
          </a:bodyPr>
          <a:lstStyle/>
          <a:p>
            <a:pPr algn="ctr"/>
            <a:r>
              <a:rPr lang="en-US" sz="3200" cap="small" dirty="0">
                <a:solidFill>
                  <a:schemeClr val="accent2"/>
                </a:solidFill>
                <a:latin typeface="Arial" pitchFamily="34" charset="0"/>
                <a:cs typeface="Arial" pitchFamily="34" charset="0"/>
              </a:rPr>
              <a:t>Hyper Sensitivity to Stress and Emotions</a:t>
            </a:r>
          </a:p>
        </p:txBody>
      </p:sp>
    </p:spTree>
    <p:extLst>
      <p:ext uri="{BB962C8B-B14F-4D97-AF65-F5344CB8AC3E}">
        <p14:creationId xmlns:p14="http://schemas.microsoft.com/office/powerpoint/2010/main" val="1747702499"/>
      </p:ext>
    </p:extLst>
  </p:cSld>
  <p:clrMapOvr>
    <a:masterClrMapping/>
  </p:clrMapOvr>
  <p:transition spd="slow">
    <p:wip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chor="ctr">
            <a:normAutofit/>
          </a:bodyPr>
          <a:lstStyle/>
          <a:p>
            <a:pPr marL="0" lvl="0" indent="0" algn="ctr">
              <a:lnSpc>
                <a:spcPct val="90000"/>
              </a:lnSpc>
              <a:spcBef>
                <a:spcPts val="0"/>
              </a:spcBef>
              <a:spcAft>
                <a:spcPts val="1200"/>
              </a:spcAft>
              <a:buClr>
                <a:srgbClr val="FDA023"/>
              </a:buClr>
              <a:buNone/>
            </a:pPr>
            <a:r>
              <a:rPr lang="en-US" sz="4000" b="1" i="1" cap="small" dirty="0">
                <a:latin typeface="Arial"/>
                <a:ea typeface="Times New Roman"/>
              </a:rPr>
              <a:t>Stress inflames </a:t>
            </a:r>
            <a:r>
              <a:rPr lang="en-US" sz="4000" b="1" i="1" cap="small" dirty="0" smtClean="0">
                <a:latin typeface="Arial"/>
                <a:ea typeface="Times New Roman"/>
              </a:rPr>
              <a:t>all </a:t>
            </a:r>
            <a:r>
              <a:rPr lang="en-US" sz="4000" b="1" i="1" cap="small" dirty="0">
                <a:latin typeface="Arial"/>
                <a:ea typeface="Times New Roman"/>
              </a:rPr>
              <a:t>human </a:t>
            </a:r>
            <a:r>
              <a:rPr lang="en-US" sz="4000" b="1" i="1" cap="small" dirty="0" smtClean="0">
                <a:latin typeface="Arial"/>
                <a:ea typeface="Times New Roman"/>
              </a:rPr>
              <a:t>struggles,</a:t>
            </a:r>
          </a:p>
          <a:p>
            <a:pPr marL="0" lvl="0" indent="0" algn="ctr">
              <a:lnSpc>
                <a:spcPct val="90000"/>
              </a:lnSpc>
              <a:spcBef>
                <a:spcPts val="0"/>
              </a:spcBef>
              <a:spcAft>
                <a:spcPts val="1200"/>
              </a:spcAft>
              <a:buClr>
                <a:srgbClr val="FDA023"/>
              </a:buClr>
              <a:buNone/>
            </a:pPr>
            <a:r>
              <a:rPr lang="en-US" sz="4000" b="1" i="1" cap="small" dirty="0" smtClean="0">
                <a:latin typeface="Arial"/>
                <a:ea typeface="Times New Roman"/>
              </a:rPr>
              <a:t>and all human </a:t>
            </a:r>
            <a:r>
              <a:rPr lang="en-US" sz="4000" b="1" i="1" cap="small" dirty="0">
                <a:latin typeface="Arial"/>
                <a:ea typeface="Times New Roman"/>
              </a:rPr>
              <a:t>struggles inflames stress</a:t>
            </a:r>
            <a:endParaRPr lang="en-US" sz="40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Stress and Emotions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41962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nSpc>
                <a:spcPct val="90000"/>
              </a:lnSpc>
              <a:spcBef>
                <a:spcPts val="0"/>
              </a:spcBef>
              <a:spcAft>
                <a:spcPts val="1200"/>
              </a:spcAft>
              <a:buClr>
                <a:srgbClr val="FDA023"/>
              </a:buClr>
              <a:buNone/>
            </a:pPr>
            <a:r>
              <a:rPr lang="en-US" sz="3200" dirty="0">
                <a:latin typeface="Arial"/>
                <a:ea typeface="Times New Roman"/>
              </a:rPr>
              <a:t>It is crucial for </a:t>
            </a:r>
            <a:r>
              <a:rPr lang="en-US" sz="3200" dirty="0" smtClean="0">
                <a:latin typeface="Arial"/>
                <a:ea typeface="Times New Roman"/>
              </a:rPr>
              <a:t>Autistics/Aspies </a:t>
            </a:r>
            <a:r>
              <a:rPr lang="en-US" sz="3200" dirty="0">
                <a:latin typeface="Arial"/>
                <a:ea typeface="Times New Roman"/>
              </a:rPr>
              <a:t>to realize that most, if not all, of our struggles may simply be more severe variations of the same issues that everyone else struggles </a:t>
            </a:r>
            <a:r>
              <a:rPr lang="en-US" sz="3200" dirty="0" smtClean="0">
                <a:latin typeface="Arial"/>
                <a:ea typeface="Times New Roman"/>
              </a:rPr>
              <a:t>with.</a:t>
            </a:r>
          </a:p>
          <a:p>
            <a:pPr marL="0" lvl="0" indent="0">
              <a:lnSpc>
                <a:spcPct val="90000"/>
              </a:lnSpc>
              <a:spcBef>
                <a:spcPts val="0"/>
              </a:spcBef>
              <a:spcAft>
                <a:spcPts val="1200"/>
              </a:spcAft>
              <a:buClr>
                <a:srgbClr val="FDA023"/>
              </a:buClr>
              <a:buNone/>
            </a:pPr>
            <a:r>
              <a:rPr lang="en-US" sz="3200" dirty="0" smtClean="0">
                <a:latin typeface="Arial"/>
                <a:ea typeface="Times New Roman"/>
              </a:rPr>
              <a:t>This understanding can lead to us integrating some of their countermeasure into our overall self-management strategy that may need to be more extensive than others.  </a:t>
            </a: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Stress and Emotions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4514802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nSpc>
                <a:spcPct val="90000"/>
              </a:lnSpc>
              <a:spcBef>
                <a:spcPts val="0"/>
              </a:spcBef>
              <a:spcAft>
                <a:spcPts val="1200"/>
              </a:spcAft>
              <a:buClr>
                <a:srgbClr val="FDA023"/>
              </a:buClr>
              <a:buNone/>
            </a:pPr>
            <a:r>
              <a:rPr lang="en-US" sz="3200" dirty="0">
                <a:latin typeface="Arial"/>
                <a:ea typeface="Times New Roman"/>
              </a:rPr>
              <a:t>This may also enable some Autistics to eventually be weaned off of some of their needs for special accommodations</a:t>
            </a:r>
            <a:r>
              <a:rPr lang="en-US" sz="3200" dirty="0" smtClean="0">
                <a:latin typeface="Arial"/>
                <a:ea typeface="Times New Roman"/>
              </a:rPr>
              <a:t>.</a:t>
            </a:r>
          </a:p>
          <a:p>
            <a:pPr marL="0" lvl="0" indent="0">
              <a:lnSpc>
                <a:spcPct val="90000"/>
              </a:lnSpc>
              <a:spcBef>
                <a:spcPts val="0"/>
              </a:spcBef>
              <a:spcAft>
                <a:spcPts val="1200"/>
              </a:spcAft>
              <a:buClr>
                <a:srgbClr val="FDA023"/>
              </a:buClr>
              <a:buNone/>
            </a:pPr>
            <a:r>
              <a:rPr lang="en-US" sz="3200" dirty="0">
                <a:solidFill>
                  <a:prstClr val="black"/>
                </a:solidFill>
                <a:latin typeface="Arial" pitchFamily="34" charset="0"/>
                <a:cs typeface="Arial" pitchFamily="34" charset="0"/>
              </a:rPr>
              <a:t>Any strategy for dealing with any area of struggle must be at least two-pronged. </a:t>
            </a:r>
            <a:endParaRPr lang="en-US" sz="3200" dirty="0" smtClean="0">
              <a:solidFill>
                <a:prstClr val="black"/>
              </a:solidFill>
              <a:latin typeface="Arial" pitchFamily="34" charset="0"/>
              <a:cs typeface="Arial" pitchFamily="34" charset="0"/>
            </a:endParaRPr>
          </a:p>
          <a:p>
            <a:pPr marL="0" lvl="0" indent="0">
              <a:lnSpc>
                <a:spcPct val="90000"/>
              </a:lnSpc>
              <a:spcBef>
                <a:spcPts val="0"/>
              </a:spcBef>
              <a:spcAft>
                <a:spcPts val="1200"/>
              </a:spcAft>
              <a:buClr>
                <a:srgbClr val="FDA023"/>
              </a:buClr>
              <a:buNone/>
            </a:pPr>
            <a:r>
              <a:rPr lang="en-US" sz="3200" dirty="0" smtClean="0">
                <a:solidFill>
                  <a:prstClr val="black"/>
                </a:solidFill>
                <a:latin typeface="Arial" pitchFamily="34" charset="0"/>
                <a:cs typeface="Arial" pitchFamily="34" charset="0"/>
              </a:rPr>
              <a:t>If your stress management techniques are effective, then it will be easier to alleviate your other struggles.</a:t>
            </a:r>
            <a:endParaRPr lang="en-US" sz="32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Stress and Emotions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6791011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nSpc>
                <a:spcPct val="90000"/>
              </a:lnSpc>
              <a:spcBef>
                <a:spcPts val="0"/>
              </a:spcBef>
              <a:spcAft>
                <a:spcPts val="1200"/>
              </a:spcAft>
              <a:buClr>
                <a:srgbClr val="FDA023"/>
              </a:buClr>
              <a:buNone/>
            </a:pPr>
            <a:r>
              <a:rPr lang="en-US" sz="3200" dirty="0">
                <a:latin typeface="Arial"/>
                <a:ea typeface="Times New Roman"/>
              </a:rPr>
              <a:t>If your strategies for alleviating these other struggles are effective, then your stress will decline automatically. </a:t>
            </a:r>
            <a:endParaRPr lang="en-US" sz="3200" dirty="0" smtClean="0">
              <a:latin typeface="Arial"/>
              <a:ea typeface="Times New Roman"/>
            </a:endParaRPr>
          </a:p>
          <a:p>
            <a:pPr marL="0" lvl="0" indent="0">
              <a:lnSpc>
                <a:spcPct val="90000"/>
              </a:lnSpc>
              <a:spcBef>
                <a:spcPts val="0"/>
              </a:spcBef>
              <a:spcAft>
                <a:spcPts val="1200"/>
              </a:spcAft>
              <a:buClr>
                <a:srgbClr val="FDA023"/>
              </a:buClr>
              <a:buNone/>
            </a:pPr>
            <a:r>
              <a:rPr lang="en-US" sz="3200" dirty="0" smtClean="0">
                <a:solidFill>
                  <a:prstClr val="black"/>
                </a:solidFill>
                <a:latin typeface="Arial" pitchFamily="34" charset="0"/>
                <a:cs typeface="Arial" pitchFamily="34" charset="0"/>
              </a:rPr>
              <a:t>I </a:t>
            </a:r>
            <a:r>
              <a:rPr lang="en-US" sz="3200" dirty="0">
                <a:solidFill>
                  <a:prstClr val="black"/>
                </a:solidFill>
                <a:latin typeface="Arial" pitchFamily="34" charset="0"/>
                <a:cs typeface="Arial" pitchFamily="34" charset="0"/>
              </a:rPr>
              <a:t>cannot say that there is an effective countermeasure for every issue that Autistics struggle </a:t>
            </a:r>
            <a:r>
              <a:rPr lang="en-US" sz="3200" dirty="0" smtClean="0">
                <a:solidFill>
                  <a:prstClr val="black"/>
                </a:solidFill>
                <a:latin typeface="Arial" pitchFamily="34" charset="0"/>
                <a:cs typeface="Arial" pitchFamily="34" charset="0"/>
              </a:rPr>
              <a:t>with.</a:t>
            </a:r>
          </a:p>
          <a:p>
            <a:pPr marL="0" lvl="0" indent="0">
              <a:spcBef>
                <a:spcPts val="0"/>
              </a:spcBef>
              <a:spcAft>
                <a:spcPts val="1200"/>
              </a:spcAft>
              <a:buClr>
                <a:srgbClr val="FDA023"/>
              </a:buClr>
              <a:buNone/>
            </a:pPr>
            <a:r>
              <a:rPr lang="en-US" sz="3200" dirty="0" smtClean="0">
                <a:solidFill>
                  <a:prstClr val="black"/>
                </a:solidFill>
                <a:latin typeface="Arial" pitchFamily="34" charset="0"/>
                <a:cs typeface="Arial" pitchFamily="34" charset="0"/>
              </a:rPr>
              <a:t>However…, </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Stress and Emotions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5600227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971800"/>
            <a:ext cx="8229600" cy="1943100"/>
          </a:xfrm>
        </p:spPr>
        <p:txBody>
          <a:bodyPr>
            <a:normAutofit/>
          </a:bodyPr>
          <a:lstStyle/>
          <a:p>
            <a:pPr marL="0" lvl="0" indent="0" algn="ctr">
              <a:lnSpc>
                <a:spcPct val="90000"/>
              </a:lnSpc>
              <a:spcBef>
                <a:spcPts val="0"/>
              </a:spcBef>
              <a:spcAft>
                <a:spcPts val="1200"/>
              </a:spcAft>
              <a:buClr>
                <a:srgbClr val="FDA023"/>
              </a:buClr>
              <a:buNone/>
            </a:pPr>
            <a:r>
              <a:rPr lang="en-US" sz="4000" b="1" i="1" cap="small" dirty="0">
                <a:latin typeface="Arial"/>
                <a:ea typeface="Arial"/>
                <a:cs typeface="Times New Roman"/>
              </a:rPr>
              <a:t>Although positive thinking </a:t>
            </a:r>
            <a:r>
              <a:rPr lang="en-US" sz="4000" b="1" i="1" u="sng" cap="small" dirty="0">
                <a:latin typeface="Arial"/>
                <a:ea typeface="Arial"/>
                <a:cs typeface="Times New Roman"/>
              </a:rPr>
              <a:t>does not</a:t>
            </a:r>
            <a:r>
              <a:rPr lang="en-US" sz="4000" b="1" i="1" cap="small" dirty="0">
                <a:latin typeface="Arial"/>
                <a:ea typeface="Arial"/>
                <a:cs typeface="Times New Roman"/>
              </a:rPr>
              <a:t> guarantee personal success,</a:t>
            </a:r>
            <a:endParaRPr lang="en-US" sz="4000" b="1" i="1" cap="small"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Why is Autism So Hard to Understand?</a:t>
            </a:r>
            <a:endParaRPr lang="en-US" sz="3200" cap="small" dirty="0">
              <a:solidFill>
                <a:schemeClr val="accent2"/>
              </a:solidFill>
              <a:latin typeface="Arial" pitchFamily="34" charset="0"/>
              <a:cs typeface="Arial" pitchFamily="34" charset="0"/>
            </a:endParaRPr>
          </a:p>
        </p:txBody>
      </p:sp>
      <p:sp>
        <p:nvSpPr>
          <p:cNvPr id="4" name="Content Placeholder 1"/>
          <p:cNvSpPr txBox="1">
            <a:spLocks/>
          </p:cNvSpPr>
          <p:nvPr/>
        </p:nvSpPr>
        <p:spPr>
          <a:xfrm>
            <a:off x="457200" y="4800600"/>
            <a:ext cx="8229600" cy="1226024"/>
          </a:xfrm>
          <a:prstGeom prst="rect">
            <a:avLst/>
          </a:prstGeom>
        </p:spPr>
        <p:txBody>
          <a:bodyPr vert="horz">
            <a:normAutofit lnSpcReduction="1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indent="0" algn="ctr">
              <a:spcBef>
                <a:spcPts val="0"/>
              </a:spcBef>
              <a:buClr>
                <a:srgbClr val="FDA023"/>
              </a:buClr>
              <a:buFont typeface="Wingdings 3"/>
              <a:buNone/>
            </a:pPr>
            <a:r>
              <a:rPr lang="en-US" sz="4000" b="1" i="1" cap="small" dirty="0" smtClean="0">
                <a:solidFill>
                  <a:prstClr val="black"/>
                </a:solidFill>
                <a:latin typeface="Arial"/>
                <a:ea typeface="Arial"/>
                <a:cs typeface="Times New Roman"/>
              </a:rPr>
              <a:t>negative </a:t>
            </a:r>
            <a:r>
              <a:rPr lang="en-US" sz="4000" b="1" i="1" cap="small" dirty="0">
                <a:solidFill>
                  <a:prstClr val="black"/>
                </a:solidFill>
                <a:latin typeface="Arial"/>
                <a:ea typeface="Arial"/>
                <a:cs typeface="Times New Roman"/>
              </a:rPr>
              <a:t>thinking does guarantee personal failure!</a:t>
            </a:r>
            <a:endParaRPr lang="en-US" sz="5400" dirty="0">
              <a:solidFill>
                <a:prstClr val="black"/>
              </a:solidFill>
              <a:latin typeface="Arial"/>
              <a:ea typeface="Arial"/>
              <a:cs typeface="Times New Roman"/>
            </a:endParaRPr>
          </a:p>
        </p:txBody>
      </p:sp>
      <p:sp>
        <p:nvSpPr>
          <p:cNvPr id="5" name="Content Placeholder 1"/>
          <p:cNvSpPr txBox="1">
            <a:spLocks/>
          </p:cNvSpPr>
          <p:nvPr/>
        </p:nvSpPr>
        <p:spPr>
          <a:xfrm>
            <a:off x="457200" y="1066800"/>
            <a:ext cx="8229600" cy="1752600"/>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indent="0" algn="ctr">
              <a:lnSpc>
                <a:spcPct val="90000"/>
              </a:lnSpc>
              <a:spcBef>
                <a:spcPts val="0"/>
              </a:spcBef>
              <a:spcAft>
                <a:spcPts val="1200"/>
              </a:spcAft>
              <a:buClr>
                <a:srgbClr val="FDA023"/>
              </a:buClr>
              <a:buFont typeface="Wingdings 3"/>
              <a:buNone/>
            </a:pPr>
            <a:r>
              <a:rPr lang="en-US" sz="4000" b="1" i="1" cap="small" dirty="0" smtClean="0">
                <a:solidFill>
                  <a:prstClr val="black"/>
                </a:solidFill>
                <a:latin typeface="Arial"/>
                <a:ea typeface="Arial"/>
                <a:cs typeface="Times New Roman"/>
              </a:rPr>
              <a:t>…there </a:t>
            </a:r>
            <a:r>
              <a:rPr lang="en-US" sz="4000" b="1" i="1" cap="small" dirty="0">
                <a:solidFill>
                  <a:prstClr val="black"/>
                </a:solidFill>
                <a:latin typeface="Arial"/>
                <a:ea typeface="Arial"/>
                <a:cs typeface="Times New Roman"/>
              </a:rPr>
              <a:t>are effective countermeasures for many of </a:t>
            </a:r>
            <a:r>
              <a:rPr lang="en-US" sz="4000" b="1" i="1" cap="small" dirty="0" smtClean="0">
                <a:solidFill>
                  <a:prstClr val="black"/>
                </a:solidFill>
                <a:latin typeface="Arial"/>
                <a:ea typeface="Arial"/>
                <a:cs typeface="Times New Roman"/>
              </a:rPr>
              <a:t>these </a:t>
            </a:r>
            <a:r>
              <a:rPr lang="en-US" sz="4000" b="1" i="1" cap="small" dirty="0">
                <a:solidFill>
                  <a:prstClr val="black"/>
                </a:solidFill>
                <a:latin typeface="Arial"/>
                <a:ea typeface="Arial"/>
                <a:cs typeface="Times New Roman"/>
              </a:rPr>
              <a:t>issues! </a:t>
            </a:r>
            <a:endParaRPr lang="en-US" sz="4000" b="1" i="1" cap="small"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681860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p:cTn id="14"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spcBef>
                <a:spcPts val="0"/>
              </a:spcBef>
              <a:spcAft>
                <a:spcPts val="1200"/>
              </a:spcAft>
              <a:buClr>
                <a:srgbClr val="FDA023"/>
              </a:buClr>
              <a:buNone/>
            </a:pPr>
            <a:r>
              <a:rPr lang="en-US" sz="3200" b="1" cap="small" dirty="0">
                <a:solidFill>
                  <a:prstClr val="black"/>
                </a:solidFill>
                <a:latin typeface="Arial" pitchFamily="34" charset="0"/>
                <a:cs typeface="Arial" pitchFamily="34" charset="0"/>
              </a:rPr>
              <a:t>How Overloads of Stress and/or </a:t>
            </a:r>
            <a:r>
              <a:rPr lang="en-US" sz="3200" b="1" u="sng" cap="small" dirty="0">
                <a:solidFill>
                  <a:prstClr val="black"/>
                </a:solidFill>
                <a:latin typeface="Arial" pitchFamily="34" charset="0"/>
                <a:cs typeface="Arial" pitchFamily="34" charset="0"/>
              </a:rPr>
              <a:t>Emotions </a:t>
            </a:r>
            <a:r>
              <a:rPr lang="en-US" sz="3200" b="1" u="sng" cap="small" dirty="0" smtClean="0">
                <a:solidFill>
                  <a:prstClr val="black"/>
                </a:solidFill>
                <a:latin typeface="Arial" pitchFamily="34" charset="0"/>
                <a:cs typeface="Arial" pitchFamily="34" charset="0"/>
              </a:rPr>
              <a:t>Can Affect </a:t>
            </a:r>
            <a:r>
              <a:rPr lang="en-US" sz="3200" b="1" u="sng" cap="small" dirty="0">
                <a:solidFill>
                  <a:prstClr val="black"/>
                </a:solidFill>
                <a:latin typeface="Arial" pitchFamily="34" charset="0"/>
                <a:cs typeface="Arial" pitchFamily="34" charset="0"/>
              </a:rPr>
              <a:t>the Autistic Brain</a:t>
            </a:r>
          </a:p>
          <a:p>
            <a:pPr marL="0" lvl="0" indent="0">
              <a:spcBef>
                <a:spcPts val="0"/>
              </a:spcBef>
              <a:spcAft>
                <a:spcPts val="1200"/>
              </a:spcAft>
              <a:buClrTx/>
              <a:buSzPct val="100000"/>
              <a:buNone/>
            </a:pPr>
            <a:r>
              <a:rPr lang="en-US" sz="3200" dirty="0">
                <a:solidFill>
                  <a:prstClr val="black"/>
                </a:solidFill>
                <a:latin typeface="Arial" pitchFamily="34" charset="0"/>
                <a:cs typeface="Arial" pitchFamily="34" charset="0"/>
              </a:rPr>
              <a:t>Stress can trigger what some Autistics would describe as “Racing Brain</a:t>
            </a:r>
            <a:r>
              <a:rPr lang="en-US" sz="3200" dirty="0" smtClean="0">
                <a:solidFill>
                  <a:prstClr val="black"/>
                </a:solidFill>
                <a:latin typeface="Arial" pitchFamily="34" charset="0"/>
                <a:cs typeface="Arial" pitchFamily="34" charset="0"/>
              </a:rPr>
              <a:t>.”</a:t>
            </a:r>
          </a:p>
          <a:p>
            <a:pPr marL="0" lvl="0" indent="0">
              <a:spcBef>
                <a:spcPts val="0"/>
              </a:spcBef>
              <a:spcAft>
                <a:spcPts val="1200"/>
              </a:spcAft>
              <a:buClrTx/>
              <a:buSzPct val="100000"/>
              <a:buNone/>
            </a:pPr>
            <a:r>
              <a:rPr lang="en-US" sz="3200" dirty="0">
                <a:solidFill>
                  <a:prstClr val="black"/>
                </a:solidFill>
                <a:latin typeface="Arial" pitchFamily="34" charset="0"/>
                <a:cs typeface="Arial" pitchFamily="34" charset="0"/>
              </a:rPr>
              <a:t>It is when we have multiple thoughts, and/or variations of how we might express what we want to say, coming to the forefront of our mind and making it difficult for us to make up our minds as to what to do and/or say.</a:t>
            </a: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Stress and Emotions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891068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spcBef>
                <a:spcPts val="0"/>
              </a:spcBef>
              <a:spcAft>
                <a:spcPts val="1200"/>
              </a:spcAft>
              <a:buClr>
                <a:srgbClr val="FDA023"/>
              </a:buClr>
              <a:buNone/>
            </a:pPr>
            <a:r>
              <a:rPr lang="en-US" sz="3200" b="1" cap="small" dirty="0">
                <a:solidFill>
                  <a:prstClr val="black"/>
                </a:solidFill>
                <a:latin typeface="Arial" pitchFamily="34" charset="0"/>
                <a:cs typeface="Arial" pitchFamily="34" charset="0"/>
              </a:rPr>
              <a:t>How Overloads of Stress and/or </a:t>
            </a:r>
            <a:r>
              <a:rPr lang="en-US" sz="3200" b="1" u="sng" cap="small" dirty="0">
                <a:solidFill>
                  <a:prstClr val="black"/>
                </a:solidFill>
                <a:latin typeface="Arial" pitchFamily="34" charset="0"/>
                <a:cs typeface="Arial" pitchFamily="34" charset="0"/>
              </a:rPr>
              <a:t>Emotions </a:t>
            </a:r>
            <a:r>
              <a:rPr lang="en-US" sz="3200" b="1" u="sng" cap="small" dirty="0" smtClean="0">
                <a:solidFill>
                  <a:prstClr val="black"/>
                </a:solidFill>
                <a:latin typeface="Arial" pitchFamily="34" charset="0"/>
                <a:cs typeface="Arial" pitchFamily="34" charset="0"/>
              </a:rPr>
              <a:t>Can Affect </a:t>
            </a:r>
            <a:r>
              <a:rPr lang="en-US" sz="3200" b="1" u="sng" cap="small" dirty="0">
                <a:solidFill>
                  <a:prstClr val="black"/>
                </a:solidFill>
                <a:latin typeface="Arial" pitchFamily="34" charset="0"/>
                <a:cs typeface="Arial" pitchFamily="34" charset="0"/>
              </a:rPr>
              <a:t>the Autistic Brain</a:t>
            </a:r>
          </a:p>
          <a:p>
            <a:pPr marL="0" lvl="0" indent="0">
              <a:lnSpc>
                <a:spcPct val="90000"/>
              </a:lnSpc>
              <a:spcBef>
                <a:spcPts val="0"/>
              </a:spcBef>
              <a:spcAft>
                <a:spcPts val="1200"/>
              </a:spcAft>
              <a:buClr>
                <a:schemeClr val="accent2"/>
              </a:buClr>
              <a:buSzPct val="100000"/>
              <a:buNone/>
            </a:pPr>
            <a:r>
              <a:rPr lang="en-US" sz="3200" dirty="0">
                <a:solidFill>
                  <a:prstClr val="black"/>
                </a:solidFill>
                <a:latin typeface="Arial" pitchFamily="34" charset="0"/>
                <a:cs typeface="Arial" pitchFamily="34" charset="0"/>
              </a:rPr>
              <a:t>The 2nd &amp; 3rd of the following attributes can also result in Autistics responding to highly emotional situations in a way that causes those around them to believe they lack empathy</a:t>
            </a:r>
            <a:r>
              <a:rPr lang="en-US" sz="3200" dirty="0" smtClean="0">
                <a:solidFill>
                  <a:prstClr val="black"/>
                </a:solidFill>
                <a:latin typeface="Arial" pitchFamily="34" charset="0"/>
                <a:cs typeface="Arial" pitchFamily="34" charset="0"/>
              </a:rPr>
              <a:t>.</a:t>
            </a:r>
          </a:p>
          <a:p>
            <a:pPr marL="0" lvl="0" indent="0">
              <a:lnSpc>
                <a:spcPct val="90000"/>
              </a:lnSpc>
              <a:spcBef>
                <a:spcPts val="0"/>
              </a:spcBef>
              <a:spcAft>
                <a:spcPts val="1200"/>
              </a:spcAft>
              <a:buClr>
                <a:schemeClr val="accent2"/>
              </a:buClr>
              <a:buSzPct val="100000"/>
              <a:buNone/>
            </a:pPr>
            <a:r>
              <a:rPr lang="en-US" sz="3200" dirty="0">
                <a:solidFill>
                  <a:prstClr val="black"/>
                </a:solidFill>
                <a:latin typeface="Arial" pitchFamily="34" charset="0"/>
                <a:cs typeface="Arial" pitchFamily="34" charset="0"/>
              </a:rPr>
              <a:t>The last three ways Autistics are affected by stress mimic the signs of aging, fatigue, etc.</a:t>
            </a: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Stress and Emotions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8821865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rgbClr val="FDA023"/>
              </a:buClr>
              <a:buNone/>
            </a:pPr>
            <a:r>
              <a:rPr lang="en-US" sz="3200" b="1" cap="small" dirty="0">
                <a:solidFill>
                  <a:prstClr val="black"/>
                </a:solidFill>
                <a:latin typeface="Arial" pitchFamily="34" charset="0"/>
                <a:cs typeface="Arial" pitchFamily="34" charset="0"/>
              </a:rPr>
              <a:t>How Overloads of Stress and/or </a:t>
            </a:r>
            <a:r>
              <a:rPr lang="en-US" sz="3200" b="1" u="sng" cap="small" dirty="0">
                <a:solidFill>
                  <a:prstClr val="black"/>
                </a:solidFill>
                <a:latin typeface="Arial" pitchFamily="34" charset="0"/>
                <a:cs typeface="Arial" pitchFamily="34" charset="0"/>
              </a:rPr>
              <a:t>Emotions </a:t>
            </a:r>
            <a:r>
              <a:rPr lang="en-US" sz="3200" b="1" u="sng" cap="small" dirty="0" smtClean="0">
                <a:solidFill>
                  <a:prstClr val="black"/>
                </a:solidFill>
                <a:latin typeface="Arial" pitchFamily="34" charset="0"/>
                <a:cs typeface="Arial" pitchFamily="34" charset="0"/>
              </a:rPr>
              <a:t>Can Affect </a:t>
            </a:r>
            <a:r>
              <a:rPr lang="en-US" sz="3200" b="1" u="sng" cap="small" dirty="0">
                <a:solidFill>
                  <a:prstClr val="black"/>
                </a:solidFill>
                <a:latin typeface="Arial" pitchFamily="34" charset="0"/>
                <a:cs typeface="Arial" pitchFamily="34" charset="0"/>
              </a:rPr>
              <a:t>the Autistic Brain</a:t>
            </a:r>
          </a:p>
          <a:p>
            <a:pPr marL="463550" lvl="0" indent="-463550">
              <a:lnSpc>
                <a:spcPct val="90000"/>
              </a:lnSpc>
              <a:spcBef>
                <a:spcPts val="0"/>
              </a:spcBef>
              <a:spcAft>
                <a:spcPts val="1200"/>
              </a:spcAft>
              <a:buClrTx/>
              <a:buSzPct val="100000"/>
              <a:buFont typeface="+mj-lt"/>
              <a:buAutoNum type="arabicPeriod"/>
            </a:pPr>
            <a:r>
              <a:rPr lang="en-US" sz="3200" b="1" dirty="0" smtClean="0">
                <a:solidFill>
                  <a:prstClr val="black"/>
                </a:solidFill>
                <a:latin typeface="Arial" pitchFamily="34" charset="0"/>
                <a:cs typeface="Arial" pitchFamily="34" charset="0"/>
              </a:rPr>
              <a:t>Melt Downs</a:t>
            </a:r>
          </a:p>
          <a:p>
            <a:pPr marL="463550" lvl="0" indent="-463550">
              <a:lnSpc>
                <a:spcPct val="90000"/>
              </a:lnSpc>
              <a:spcBef>
                <a:spcPts val="0"/>
              </a:spcBef>
              <a:spcAft>
                <a:spcPts val="1200"/>
              </a:spcAft>
              <a:buClrTx/>
              <a:buSzPct val="100000"/>
              <a:buFont typeface="+mj-lt"/>
              <a:buAutoNum type="arabicPeriod"/>
            </a:pPr>
            <a:r>
              <a:rPr lang="en-US" sz="3200" b="1" dirty="0">
                <a:solidFill>
                  <a:prstClr val="black"/>
                </a:solidFill>
                <a:latin typeface="Arial" pitchFamily="34" charset="0"/>
                <a:cs typeface="Arial" pitchFamily="34" charset="0"/>
              </a:rPr>
              <a:t>Shut </a:t>
            </a:r>
            <a:r>
              <a:rPr lang="en-US" sz="3200" b="1" dirty="0" smtClean="0">
                <a:solidFill>
                  <a:prstClr val="black"/>
                </a:solidFill>
                <a:latin typeface="Arial" pitchFamily="34" charset="0"/>
                <a:cs typeface="Arial" pitchFamily="34" charset="0"/>
              </a:rPr>
              <a:t>Downs</a:t>
            </a:r>
            <a:endParaRPr lang="en-US" sz="3200" b="1" dirty="0">
              <a:solidFill>
                <a:prstClr val="black"/>
              </a:solidFill>
              <a:latin typeface="Arial" pitchFamily="34" charset="0"/>
              <a:cs typeface="Arial" pitchFamily="34" charset="0"/>
            </a:endParaRPr>
          </a:p>
          <a:p>
            <a:pPr marL="463550" lvl="0" indent="-463550">
              <a:lnSpc>
                <a:spcPct val="90000"/>
              </a:lnSpc>
              <a:spcBef>
                <a:spcPts val="0"/>
              </a:spcBef>
              <a:spcAft>
                <a:spcPts val="1200"/>
              </a:spcAft>
              <a:buClrTx/>
              <a:buSzPct val="100000"/>
              <a:buFont typeface="+mj-lt"/>
              <a:buAutoNum type="arabicPeriod"/>
            </a:pPr>
            <a:r>
              <a:rPr lang="en-US" sz="3200" b="1" dirty="0">
                <a:solidFill>
                  <a:prstClr val="black"/>
                </a:solidFill>
                <a:latin typeface="Arial" pitchFamily="34" charset="0"/>
                <a:cs typeface="Arial" pitchFamily="34" charset="0"/>
              </a:rPr>
              <a:t>Paralysis by </a:t>
            </a:r>
            <a:r>
              <a:rPr lang="en-US" sz="3200" b="1" dirty="0" smtClean="0">
                <a:solidFill>
                  <a:prstClr val="black"/>
                </a:solidFill>
                <a:latin typeface="Arial" pitchFamily="34" charset="0"/>
                <a:cs typeface="Arial" pitchFamily="34" charset="0"/>
              </a:rPr>
              <a:t>Analysis</a:t>
            </a:r>
          </a:p>
          <a:p>
            <a:pPr marL="463550" lvl="0" indent="-463550">
              <a:lnSpc>
                <a:spcPct val="90000"/>
              </a:lnSpc>
              <a:spcBef>
                <a:spcPts val="0"/>
              </a:spcBef>
              <a:spcAft>
                <a:spcPts val="1200"/>
              </a:spcAft>
              <a:buClrTx/>
              <a:buSzPct val="100000"/>
              <a:buFont typeface="+mj-lt"/>
              <a:buAutoNum type="arabicPeriod"/>
            </a:pPr>
            <a:r>
              <a:rPr lang="en-US" sz="3200" b="1" dirty="0">
                <a:solidFill>
                  <a:prstClr val="black"/>
                </a:solidFill>
                <a:latin typeface="Arial" pitchFamily="34" charset="0"/>
                <a:cs typeface="Arial" pitchFamily="34" charset="0"/>
              </a:rPr>
              <a:t>Decrease of what may already be sub par motor </a:t>
            </a:r>
            <a:r>
              <a:rPr lang="en-US" sz="3200" b="1" dirty="0" smtClean="0">
                <a:solidFill>
                  <a:prstClr val="black"/>
                </a:solidFill>
                <a:latin typeface="Arial" pitchFamily="34" charset="0"/>
                <a:cs typeface="Arial" pitchFamily="34" charset="0"/>
              </a:rPr>
              <a:t>coordination</a:t>
            </a:r>
          </a:p>
          <a:p>
            <a:pPr marL="573088" lvl="0" indent="-463550">
              <a:spcBef>
                <a:spcPts val="0"/>
              </a:spcBef>
              <a:spcAft>
                <a:spcPts val="1200"/>
              </a:spcAft>
              <a:buClrTx/>
              <a:buSzPct val="100000"/>
              <a:buFont typeface="+mj-lt"/>
              <a:buAutoNum type="arabicPeriod"/>
            </a:pPr>
            <a:endParaRPr lang="en-US" sz="3200" b="1" dirty="0" smtClean="0">
              <a:solidFill>
                <a:prstClr val="black"/>
              </a:solidFill>
              <a:latin typeface="Arial" pitchFamily="34" charset="0"/>
              <a:cs typeface="Arial" pitchFamily="34" charset="0"/>
            </a:endParaRPr>
          </a:p>
          <a:p>
            <a:pPr marL="573088" lvl="0" indent="-463550">
              <a:spcBef>
                <a:spcPts val="0"/>
              </a:spcBef>
              <a:spcAft>
                <a:spcPts val="1200"/>
              </a:spcAft>
              <a:buClrTx/>
              <a:buSzPct val="100000"/>
              <a:buFont typeface="+mj-lt"/>
              <a:buAutoNum type="arabicPeriod"/>
            </a:pP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Stress and Emotions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283257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lnSpc>
                <a:spcPct val="90000"/>
              </a:lnSpc>
              <a:spcBef>
                <a:spcPts val="0"/>
              </a:spcBef>
              <a:spcAft>
                <a:spcPts val="1200"/>
              </a:spcAft>
              <a:buClr>
                <a:srgbClr val="FDA023"/>
              </a:buClr>
              <a:buNone/>
            </a:pPr>
            <a:r>
              <a:rPr lang="en-US" sz="3200" b="1" cap="small" dirty="0">
                <a:solidFill>
                  <a:prstClr val="black"/>
                </a:solidFill>
                <a:latin typeface="Arial" pitchFamily="34" charset="0"/>
                <a:cs typeface="Arial" pitchFamily="34" charset="0"/>
              </a:rPr>
              <a:t>How Overloads of Stress and/or </a:t>
            </a:r>
            <a:r>
              <a:rPr lang="en-US" sz="3200" b="1" u="sng" cap="small" dirty="0">
                <a:solidFill>
                  <a:prstClr val="black"/>
                </a:solidFill>
                <a:latin typeface="Arial" pitchFamily="34" charset="0"/>
                <a:cs typeface="Arial" pitchFamily="34" charset="0"/>
              </a:rPr>
              <a:t>Emotions </a:t>
            </a:r>
            <a:r>
              <a:rPr lang="en-US" sz="3200" b="1" u="sng" cap="small" dirty="0" smtClean="0">
                <a:solidFill>
                  <a:prstClr val="black"/>
                </a:solidFill>
                <a:latin typeface="Arial" pitchFamily="34" charset="0"/>
                <a:cs typeface="Arial" pitchFamily="34" charset="0"/>
              </a:rPr>
              <a:t>Can Affect </a:t>
            </a:r>
            <a:r>
              <a:rPr lang="en-US" sz="3200" b="1" u="sng" cap="small" dirty="0">
                <a:solidFill>
                  <a:prstClr val="black"/>
                </a:solidFill>
                <a:latin typeface="Arial" pitchFamily="34" charset="0"/>
                <a:cs typeface="Arial" pitchFamily="34" charset="0"/>
              </a:rPr>
              <a:t>the Autistic Brain</a:t>
            </a:r>
          </a:p>
          <a:p>
            <a:pPr marL="463550" lvl="0" indent="-463550">
              <a:lnSpc>
                <a:spcPct val="90000"/>
              </a:lnSpc>
              <a:spcBef>
                <a:spcPts val="0"/>
              </a:spcBef>
              <a:spcAft>
                <a:spcPts val="1200"/>
              </a:spcAft>
              <a:buClrTx/>
              <a:buSzPct val="100000"/>
              <a:buFont typeface="+mj-lt"/>
              <a:buAutoNum type="arabicPeriod" startAt="5"/>
            </a:pPr>
            <a:r>
              <a:rPr lang="en-US" sz="3200" b="1" dirty="0" smtClean="0">
                <a:solidFill>
                  <a:prstClr val="black"/>
                </a:solidFill>
                <a:latin typeface="Arial" pitchFamily="34" charset="0"/>
                <a:cs typeface="Arial" pitchFamily="34" charset="0"/>
              </a:rPr>
              <a:t>Decrease of </a:t>
            </a:r>
            <a:r>
              <a:rPr lang="en-US" sz="3200" b="1" dirty="0">
                <a:solidFill>
                  <a:prstClr val="black"/>
                </a:solidFill>
                <a:latin typeface="Arial" pitchFamily="34" charset="0"/>
                <a:cs typeface="Arial" pitchFamily="34" charset="0"/>
              </a:rPr>
              <a:t>already sub par </a:t>
            </a:r>
            <a:r>
              <a:rPr lang="en-US" sz="3200" b="1" dirty="0" smtClean="0">
                <a:solidFill>
                  <a:prstClr val="black"/>
                </a:solidFill>
                <a:latin typeface="Arial" pitchFamily="34" charset="0"/>
                <a:cs typeface="Arial" pitchFamily="34" charset="0"/>
              </a:rPr>
              <a:t>executive functioning </a:t>
            </a:r>
          </a:p>
          <a:p>
            <a:pPr marL="463550" lvl="0" indent="-463550">
              <a:lnSpc>
                <a:spcPct val="90000"/>
              </a:lnSpc>
              <a:spcBef>
                <a:spcPts val="0"/>
              </a:spcBef>
              <a:spcAft>
                <a:spcPts val="1200"/>
              </a:spcAft>
              <a:buClrTx/>
              <a:buSzPct val="100000"/>
              <a:buFont typeface="+mj-lt"/>
              <a:buAutoNum type="arabicPeriod" startAt="5"/>
            </a:pPr>
            <a:r>
              <a:rPr lang="en-US" sz="3200" b="1" dirty="0">
                <a:solidFill>
                  <a:prstClr val="black"/>
                </a:solidFill>
                <a:latin typeface="Arial" pitchFamily="34" charset="0"/>
                <a:cs typeface="Arial" pitchFamily="34" charset="0"/>
              </a:rPr>
              <a:t>Extreme Reliance on Procedures, Rigid Protocols and Rehearsed </a:t>
            </a:r>
            <a:r>
              <a:rPr lang="en-US" sz="3200" b="1" dirty="0" smtClean="0">
                <a:solidFill>
                  <a:prstClr val="black"/>
                </a:solidFill>
                <a:latin typeface="Arial" pitchFamily="34" charset="0"/>
                <a:cs typeface="Arial" pitchFamily="34" charset="0"/>
              </a:rPr>
              <a:t>Solutions</a:t>
            </a:r>
          </a:p>
          <a:p>
            <a:pPr marL="573088" lvl="0" indent="-463550">
              <a:spcBef>
                <a:spcPts val="0"/>
              </a:spcBef>
              <a:spcAft>
                <a:spcPts val="1200"/>
              </a:spcAft>
              <a:buClrTx/>
              <a:buSzPct val="100000"/>
              <a:buFont typeface="+mj-lt"/>
              <a:buAutoNum type="arabicPeriod" startAt="5"/>
            </a:pPr>
            <a:endParaRPr lang="en-US" sz="3200" b="1" dirty="0" smtClean="0">
              <a:solidFill>
                <a:prstClr val="black"/>
              </a:solidFill>
              <a:latin typeface="Arial" pitchFamily="34" charset="0"/>
              <a:cs typeface="Arial" pitchFamily="34" charset="0"/>
            </a:endParaRPr>
          </a:p>
          <a:p>
            <a:pPr marL="573088" lvl="0" indent="-463550">
              <a:spcBef>
                <a:spcPts val="0"/>
              </a:spcBef>
              <a:spcAft>
                <a:spcPts val="1200"/>
              </a:spcAft>
              <a:buClrTx/>
              <a:buSzPct val="100000"/>
              <a:buFont typeface="+mj-lt"/>
              <a:buAutoNum type="arabicPeriod" startAt="5"/>
            </a:pPr>
            <a:endParaRPr lang="en-US" sz="3200" b="1" dirty="0" smtClean="0">
              <a:solidFill>
                <a:prstClr val="black"/>
              </a:solidFill>
              <a:latin typeface="Arial" pitchFamily="34" charset="0"/>
              <a:cs typeface="Arial" pitchFamily="34" charset="0"/>
            </a:endParaRPr>
          </a:p>
          <a:p>
            <a:pPr marL="573088" lvl="0" indent="-463550">
              <a:spcBef>
                <a:spcPts val="0"/>
              </a:spcBef>
              <a:spcAft>
                <a:spcPts val="1200"/>
              </a:spcAft>
              <a:buClrTx/>
              <a:buSzPct val="100000"/>
              <a:buFont typeface="+mj-lt"/>
              <a:buAutoNum type="arabicPeriod" startAt="5"/>
            </a:pPr>
            <a:endParaRPr lang="en-US" sz="3200" dirty="0" smtClean="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Stress and Emotions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766049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spcBef>
                <a:spcPts val="0"/>
              </a:spcBef>
              <a:spcAft>
                <a:spcPts val="1200"/>
              </a:spcAft>
              <a:buClr>
                <a:srgbClr val="FDA023"/>
              </a:buClr>
              <a:buNone/>
            </a:pPr>
            <a:r>
              <a:rPr lang="en-US" sz="3200" b="1" u="sng" cap="small" dirty="0" smtClean="0">
                <a:solidFill>
                  <a:prstClr val="black"/>
                </a:solidFill>
                <a:latin typeface="Arial" pitchFamily="34" charset="0"/>
                <a:cs typeface="Arial" pitchFamily="34" charset="0"/>
              </a:rPr>
              <a:t>Controlling Stress &amp; Emotions</a:t>
            </a:r>
            <a:endParaRPr lang="en-US" sz="3200" b="1" u="sng" cap="small" dirty="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The technics that enable neurotypicals to manage their stress &amp; emotions will also work for Autistics/Aspies.</a:t>
            </a:r>
          </a:p>
          <a:p>
            <a:pPr marL="0" lvl="0" indent="0">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The only difference is that the disciplined lifestyle that is required is optional for neurotypicals because they can often struggle through without them.</a:t>
            </a:r>
            <a:endParaRPr lang="en-US" sz="32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Stress and Emotions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5794005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spcBef>
                <a:spcPts val="0"/>
              </a:spcBef>
              <a:spcAft>
                <a:spcPts val="1200"/>
              </a:spcAft>
              <a:buClr>
                <a:srgbClr val="FDA023"/>
              </a:buClr>
              <a:buNone/>
            </a:pPr>
            <a:r>
              <a:rPr lang="en-US" sz="3200" b="1" u="sng" cap="small" dirty="0" smtClean="0">
                <a:solidFill>
                  <a:prstClr val="black"/>
                </a:solidFill>
                <a:latin typeface="Arial" pitchFamily="34" charset="0"/>
                <a:cs typeface="Arial" pitchFamily="34" charset="0"/>
              </a:rPr>
              <a:t>Controlling Stress &amp; Emotions</a:t>
            </a:r>
            <a:endParaRPr lang="en-US" sz="3200" b="1" u="sng" cap="small" dirty="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Autistics/Aspies, because of their inherently higher baseline stress leave, have to discipline themselves into using these technics if they are going to overcome these situations.</a:t>
            </a:r>
          </a:p>
          <a:p>
            <a:pPr marL="0" lvl="0" indent="0">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Their loved ones, teachers, caregivers, etc. can help them by developing these disciplines in themselves in order to mirror them to the Autistic/Aspie.</a:t>
            </a:r>
            <a:endParaRPr lang="en-US" sz="32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Stress and Emotions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821497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marL="0" lvl="0" indent="0" algn="ctr">
              <a:spcBef>
                <a:spcPts val="0"/>
              </a:spcBef>
              <a:spcAft>
                <a:spcPts val="1200"/>
              </a:spcAft>
              <a:buClr>
                <a:srgbClr val="FDA023"/>
              </a:buClr>
              <a:buNone/>
            </a:pPr>
            <a:r>
              <a:rPr lang="en-US" sz="3200" b="1" u="sng" cap="small" dirty="0" smtClean="0">
                <a:solidFill>
                  <a:prstClr val="black"/>
                </a:solidFill>
                <a:latin typeface="Arial" pitchFamily="34" charset="0"/>
                <a:cs typeface="Arial" pitchFamily="34" charset="0"/>
              </a:rPr>
              <a:t>Controlling Stress &amp; Emotions</a:t>
            </a:r>
            <a:endParaRPr lang="en-US" sz="3200" b="1" u="sng" cap="small" dirty="0">
              <a:solidFill>
                <a:prstClr val="black"/>
              </a:solidFill>
              <a:latin typeface="Arial" pitchFamily="34" charset="0"/>
              <a:cs typeface="Arial" pitchFamily="34" charset="0"/>
            </a:endParaRPr>
          </a:p>
          <a:p>
            <a:pPr marL="0" lvl="0" indent="0">
              <a:lnSpc>
                <a:spcPct val="90000"/>
              </a:lnSpc>
              <a:spcBef>
                <a:spcPts val="0"/>
              </a:spcBef>
              <a:spcAft>
                <a:spcPts val="1200"/>
              </a:spcAft>
              <a:buClr>
                <a:schemeClr val="accent2"/>
              </a:buClr>
              <a:buSzPct val="100000"/>
              <a:buNone/>
            </a:pPr>
            <a:r>
              <a:rPr lang="en-US" sz="3200" dirty="0" smtClean="0">
                <a:solidFill>
                  <a:prstClr val="black"/>
                </a:solidFill>
                <a:latin typeface="Arial" pitchFamily="34" charset="0"/>
                <a:cs typeface="Arial" pitchFamily="34" charset="0"/>
              </a:rPr>
              <a:t>The disciples need to include:</a:t>
            </a:r>
          </a:p>
          <a:p>
            <a:pPr marL="457200" lvl="0" indent="-457200">
              <a:lnSpc>
                <a:spcPct val="90000"/>
              </a:lnSpc>
              <a:spcBef>
                <a:spcPts val="0"/>
              </a:spcBef>
              <a:spcAft>
                <a:spcPts val="1200"/>
              </a:spcAft>
              <a:buClrTx/>
              <a:buSzPct val="100000"/>
              <a:buFont typeface="Wingdings" panose="05000000000000000000" pitchFamily="2" charset="2"/>
              <a:buChar char="v"/>
            </a:pPr>
            <a:r>
              <a:rPr lang="en-US" sz="3200" dirty="0" smtClean="0">
                <a:solidFill>
                  <a:prstClr val="black"/>
                </a:solidFill>
                <a:latin typeface="Arial" pitchFamily="34" charset="0"/>
                <a:cs typeface="Arial" pitchFamily="34" charset="0"/>
              </a:rPr>
              <a:t>Preemptive Countermeasure that keeps the individuals baseline stress level as low as possible.</a:t>
            </a:r>
          </a:p>
          <a:p>
            <a:pPr marL="457200" lvl="0" indent="-457200">
              <a:lnSpc>
                <a:spcPct val="90000"/>
              </a:lnSpc>
              <a:spcBef>
                <a:spcPts val="0"/>
              </a:spcBef>
              <a:spcAft>
                <a:spcPts val="1200"/>
              </a:spcAft>
              <a:buClrTx/>
              <a:buSzPct val="100000"/>
              <a:buFont typeface="Wingdings" panose="05000000000000000000" pitchFamily="2" charset="2"/>
              <a:buChar char="v"/>
            </a:pPr>
            <a:r>
              <a:rPr lang="en-US" sz="3200" dirty="0" smtClean="0">
                <a:solidFill>
                  <a:prstClr val="black"/>
                </a:solidFill>
                <a:latin typeface="Arial" pitchFamily="34" charset="0"/>
                <a:cs typeface="Arial" pitchFamily="34" charset="0"/>
              </a:rPr>
              <a:t>Emergency Response Protocols for when they get ambushed by unforeseeable circumstances.</a:t>
            </a:r>
            <a:endParaRPr lang="en-US" sz="3200" dirty="0">
              <a:solidFill>
                <a:prstClr val="black"/>
              </a:solidFill>
              <a:latin typeface="Arial" pitchFamily="34" charset="0"/>
              <a:cs typeface="Arial" pitchFamily="34" charset="0"/>
            </a:endParaRPr>
          </a:p>
        </p:txBody>
      </p:sp>
      <p:sp>
        <p:nvSpPr>
          <p:cNvPr id="3" name="Title 2"/>
          <p:cNvSpPr>
            <a:spLocks noGrp="1"/>
          </p:cNvSpPr>
          <p:nvPr>
            <p:ph type="title"/>
          </p:nvPr>
        </p:nvSpPr>
        <p:spPr>
          <a:xfrm>
            <a:off x="457200" y="274638"/>
            <a:ext cx="8229600" cy="792162"/>
          </a:xfrm>
        </p:spPr>
        <p:txBody>
          <a:bodyPr>
            <a:normAutofit/>
          </a:bodyPr>
          <a:lstStyle/>
          <a:p>
            <a:r>
              <a:rPr lang="en-US" sz="3200" cap="small" dirty="0">
                <a:solidFill>
                  <a:srgbClr val="AA2B1E"/>
                </a:solidFill>
                <a:latin typeface="Arial" pitchFamily="34" charset="0"/>
                <a:cs typeface="Arial" pitchFamily="34" charset="0"/>
              </a:rPr>
              <a:t>Stress and Emotions</a:t>
            </a:r>
            <a:endParaRPr lang="en-US" sz="3200" cap="small"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580948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3199</TotalTime>
  <Words>3271</Words>
  <Application>Microsoft Office PowerPoint</Application>
  <PresentationFormat>On-screen Show (4:3)</PresentationFormat>
  <Paragraphs>341</Paragraphs>
  <Slides>79</Slides>
  <Notes>0</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Concourse</vt:lpstr>
      <vt:lpstr>Autistic/ASPIE Social Skills</vt:lpstr>
      <vt:lpstr>My #1 Point of Emphasis About Autistic/Aspies:</vt:lpstr>
      <vt:lpstr>My #1 Point of Emphasis About Us:</vt:lpstr>
      <vt:lpstr>My #1 Point of Emphasis About Us:</vt:lpstr>
      <vt:lpstr>My #1 Point of Emphasis About Us:</vt:lpstr>
      <vt:lpstr>My #1 Point of Emphasis About Us:</vt:lpstr>
      <vt:lpstr>My #1 Point of Emphasis About Us:</vt:lpstr>
      <vt:lpstr>My #1 Point of Emphasis About Us:</vt:lpstr>
      <vt:lpstr>My #1 Point of Emphasis About Us:</vt:lpstr>
      <vt:lpstr>My #1 Point of Emphasis About Us:</vt:lpstr>
      <vt:lpstr>My #1 Point of Emphasis About Us:</vt:lpstr>
      <vt:lpstr>My #1 Point of Emphasis About Us:</vt:lpstr>
      <vt:lpstr>My #1 Point of Emphasis About Us:</vt:lpstr>
      <vt:lpstr>My #1 Point of Emphasis About Us:</vt:lpstr>
      <vt:lpstr>Part: 1 The Science of Autistic Social Skills</vt:lpstr>
      <vt:lpstr>The Neurology of Autism</vt:lpstr>
      <vt:lpstr>The Neurology of Autism</vt:lpstr>
      <vt:lpstr>The Neurology of Autism</vt:lpstr>
      <vt:lpstr>The Neurology of Autism</vt:lpstr>
      <vt:lpstr>The Neurology of Autism</vt:lpstr>
      <vt:lpstr>The Neurology of Autism</vt:lpstr>
      <vt:lpstr>The Neurology of Autism</vt:lpstr>
      <vt:lpstr>The Neurology of Autism</vt:lpstr>
      <vt:lpstr>The Neurology of Autism</vt:lpstr>
      <vt:lpstr>The Neurology of Autism</vt:lpstr>
      <vt:lpstr>The Neurology of Autism</vt:lpstr>
      <vt:lpstr>The Neurology of Autism</vt:lpstr>
      <vt:lpstr>The Neurology of Autism</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Impaired Executive Functioning</vt:lpstr>
      <vt:lpstr>Sensory Processing Issues</vt:lpstr>
      <vt:lpstr>Sensory Processing Issues</vt:lpstr>
      <vt:lpstr>Sensory Processing Issues</vt:lpstr>
      <vt:lpstr>Sensory Processing Issues</vt:lpstr>
      <vt:lpstr>Sensory Processing Issues</vt:lpstr>
      <vt:lpstr>Sensory Processing Issues</vt:lpstr>
      <vt:lpstr>Sensory Processing Issues</vt:lpstr>
      <vt:lpstr>Sensory Processing Issues</vt:lpstr>
      <vt:lpstr>Sensory Processing Issues</vt:lpstr>
      <vt:lpstr>Sensory Processing Issues</vt:lpstr>
      <vt:lpstr>Sensory Processing Issues</vt:lpstr>
      <vt:lpstr>Sensory Processing Issues</vt:lpstr>
      <vt:lpstr>Sensory Processing Issues</vt:lpstr>
      <vt:lpstr>Hyper Sensitivity to Stress and Emotions</vt:lpstr>
      <vt:lpstr>Stress and Emotions</vt:lpstr>
      <vt:lpstr>Stress and Emotions</vt:lpstr>
      <vt:lpstr>Stress and Emotions</vt:lpstr>
      <vt:lpstr>Stress and Emotions</vt:lpstr>
      <vt:lpstr>Why is Autism So Hard to Understand?</vt:lpstr>
      <vt:lpstr>Stress and Emotions</vt:lpstr>
      <vt:lpstr>Stress and Emotions</vt:lpstr>
      <vt:lpstr>Stress and Emotions</vt:lpstr>
      <vt:lpstr>Stress and Emotions</vt:lpstr>
      <vt:lpstr>Stress and Emotions</vt:lpstr>
      <vt:lpstr>Stress and Emotions</vt:lpstr>
      <vt:lpstr>Stress and Emotions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Long Lessons of An Autistic</dc:title>
  <dc:creator>Jason</dc:creator>
  <cp:lastModifiedBy>Acer</cp:lastModifiedBy>
  <cp:revision>177</cp:revision>
  <dcterms:created xsi:type="dcterms:W3CDTF">2011-01-06T04:45:37Z</dcterms:created>
  <dcterms:modified xsi:type="dcterms:W3CDTF">2017-08-22T20:12:51Z</dcterms:modified>
</cp:coreProperties>
</file>